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9"/>
  </p:notesMasterIdLst>
  <p:handoutMasterIdLst>
    <p:handoutMasterId r:id="rId50"/>
  </p:handoutMasterIdLst>
  <p:sldIdLst>
    <p:sldId id="256" r:id="rId4"/>
    <p:sldId id="370" r:id="rId5"/>
    <p:sldId id="359" r:id="rId6"/>
    <p:sldId id="363" r:id="rId7"/>
    <p:sldId id="315" r:id="rId8"/>
    <p:sldId id="364" r:id="rId9"/>
    <p:sldId id="294" r:id="rId10"/>
    <p:sldId id="366" r:id="rId11"/>
    <p:sldId id="338" r:id="rId12"/>
    <p:sldId id="369" r:id="rId13"/>
    <p:sldId id="403" r:id="rId14"/>
    <p:sldId id="362" r:id="rId15"/>
    <p:sldId id="367" r:id="rId16"/>
    <p:sldId id="404" r:id="rId17"/>
    <p:sldId id="371" r:id="rId18"/>
    <p:sldId id="405" r:id="rId19"/>
    <p:sldId id="406" r:id="rId20"/>
    <p:sldId id="407" r:id="rId21"/>
    <p:sldId id="408" r:id="rId22"/>
    <p:sldId id="409" r:id="rId23"/>
    <p:sldId id="410" r:id="rId24"/>
    <p:sldId id="411" r:id="rId25"/>
    <p:sldId id="412" r:id="rId26"/>
    <p:sldId id="413" r:id="rId27"/>
    <p:sldId id="414" r:id="rId28"/>
    <p:sldId id="415" r:id="rId29"/>
    <p:sldId id="416" r:id="rId30"/>
    <p:sldId id="417" r:id="rId31"/>
    <p:sldId id="418" r:id="rId32"/>
    <p:sldId id="419" r:id="rId33"/>
    <p:sldId id="420" r:id="rId34"/>
    <p:sldId id="421" r:id="rId35"/>
    <p:sldId id="422" r:id="rId36"/>
    <p:sldId id="423" r:id="rId37"/>
    <p:sldId id="424" r:id="rId38"/>
    <p:sldId id="425" r:id="rId39"/>
    <p:sldId id="426" r:id="rId40"/>
    <p:sldId id="427" r:id="rId41"/>
    <p:sldId id="428" r:id="rId42"/>
    <p:sldId id="429" r:id="rId43"/>
    <p:sldId id="430" r:id="rId44"/>
    <p:sldId id="431" r:id="rId45"/>
    <p:sldId id="432" r:id="rId46"/>
    <p:sldId id="433" r:id="rId47"/>
    <p:sldId id="434" r:id="rId48"/>
  </p:sldIdLst>
  <p:sldSz cx="12190413" cy="6859588"/>
  <p:notesSz cx="6807200" cy="9939338"/>
  <p:defaultTextStyle>
    <a:defPPr>
      <a:defRPr lang="ms-MY"/>
    </a:defPPr>
    <a:lvl1pPr marL="0" algn="l" defTabSz="11089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54492" algn="l" defTabSz="11089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08984" algn="l" defTabSz="11089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63476" algn="l" defTabSz="11089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17969" algn="l" defTabSz="11089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72461" algn="l" defTabSz="11089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26953" algn="l" defTabSz="11089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81445" algn="l" defTabSz="11089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435937" algn="l" defTabSz="1108984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  <a:srgbClr val="D82B03"/>
    <a:srgbClr val="F67C1F"/>
    <a:srgbClr val="117369"/>
    <a:srgbClr val="183945"/>
    <a:srgbClr val="F2F2F2"/>
    <a:srgbClr val="31859C"/>
    <a:srgbClr val="BDD4FF"/>
    <a:srgbClr val="EAEAEA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0" autoAdjust="0"/>
    <p:restoredTop sz="92553" autoAdjust="0"/>
  </p:normalViewPr>
  <p:slideViewPr>
    <p:cSldViewPr>
      <p:cViewPr>
        <p:scale>
          <a:sx n="70" d="100"/>
          <a:sy n="70" d="100"/>
        </p:scale>
        <p:origin x="1277" y="269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044110793358902E-2"/>
          <c:y val="1.2627533204456601E-2"/>
          <c:w val="0.95591182364729499"/>
          <c:h val="0.84922368765457501"/>
        </c:manualLayout>
      </c:layout>
      <c:lineChart>
        <c:grouping val="standard"/>
        <c:varyColors val="0"/>
        <c:ser>
          <c:idx val="0"/>
          <c:order val="0"/>
          <c:tx>
            <c:v>IBM 2015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0581162324649296E-2"/>
                  <c:y val="-1.2766894122826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83-4A8D-AD2F-39B9D5DFD211}"/>
                </c:ext>
              </c:extLst>
            </c:dLbl>
            <c:dLbl>
              <c:idx val="1"/>
              <c:layout>
                <c:manualLayout>
                  <c:x val="-3.65130260521042E-2"/>
                  <c:y val="4.00616332819722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83-4A8D-AD2F-39B9D5DFD211}"/>
                </c:ext>
              </c:extLst>
            </c:dLbl>
            <c:dLbl>
              <c:idx val="2"/>
              <c:layout>
                <c:manualLayout>
                  <c:x val="-3.65130260521042E-2"/>
                  <c:y val="-3.91811578252257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83-4A8D-AD2F-39B9D5DFD211}"/>
                </c:ext>
              </c:extLst>
            </c:dLbl>
            <c:dLbl>
              <c:idx val="3"/>
              <c:layout>
                <c:manualLayout>
                  <c:x val="-3.8517034068136301E-2"/>
                  <c:y val="2.685450143077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83-4A8D-AD2F-39B9D5DFD211}"/>
                </c:ext>
              </c:extLst>
            </c:dLbl>
            <c:dLbl>
              <c:idx val="4"/>
              <c:layout>
                <c:manualLayout>
                  <c:x val="-8.4569138276554597E-3"/>
                  <c:y val="-1.2766894122826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783-4A8D-AD2F-39B9D5DFD2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'INDIKATOR 2015-2017'!$B$27:$B$31</c:f>
              <c:strCache>
                <c:ptCount val="5"/>
                <c:pt idx="0">
                  <c:v>Kepimpinan</c:v>
                </c:pt>
                <c:pt idx="1">
                  <c:v>Sensitiviti /Keprihatinan</c:v>
                </c:pt>
                <c:pt idx="2">
                  <c:v>Berdaya Upaya </c:v>
                </c:pt>
                <c:pt idx="3">
                  <c:v>Keusahawanan</c:v>
                </c:pt>
                <c:pt idx="4">
                  <c:v>Kreatif </c:v>
                </c:pt>
              </c:strCache>
            </c:strRef>
          </c:cat>
          <c:val>
            <c:numRef>
              <c:f>'INDIKATOR 2015-2017'!$C$27:$C$31</c:f>
              <c:numCache>
                <c:formatCode>0.00</c:formatCode>
                <c:ptCount val="5"/>
                <c:pt idx="0">
                  <c:v>69.849999999999994</c:v>
                </c:pt>
                <c:pt idx="1">
                  <c:v>70.819999999999993</c:v>
                </c:pt>
                <c:pt idx="2">
                  <c:v>68.47</c:v>
                </c:pt>
                <c:pt idx="3">
                  <c:v>62.95</c:v>
                </c:pt>
                <c:pt idx="4">
                  <c:v>68.58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783-4A8D-AD2F-39B9D5DFD211}"/>
            </c:ext>
          </c:extLst>
        </c:ser>
        <c:ser>
          <c:idx val="1"/>
          <c:order val="1"/>
          <c:tx>
            <c:v>IBM 2016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0977072254745699E-2"/>
                  <c:y val="1.36473695795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783-4A8D-AD2F-39B9D5DFD211}"/>
                </c:ext>
              </c:extLst>
            </c:dLbl>
            <c:dLbl>
              <c:idx val="1"/>
              <c:layout>
                <c:manualLayout>
                  <c:x val="-3.8517034068136301E-2"/>
                  <c:y val="-3.477878054149240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783-4A8D-AD2F-39B9D5DFD211}"/>
                </c:ext>
              </c:extLst>
            </c:dLbl>
            <c:dLbl>
              <c:idx val="2"/>
              <c:layout>
                <c:manualLayout>
                  <c:x val="-3.8517034068136301E-2"/>
                  <c:y val="2.68545014307726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783-4A8D-AD2F-39B9D5DFD211}"/>
                </c:ext>
              </c:extLst>
            </c:dLbl>
            <c:dLbl>
              <c:idx val="3"/>
              <c:layout>
                <c:manualLayout>
                  <c:x val="-3.4509018036072099E-2"/>
                  <c:y val="-5.23882896764253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783-4A8D-AD2F-39B9D5DFD211}"/>
                </c:ext>
              </c:extLst>
            </c:dLbl>
            <c:dLbl>
              <c:idx val="4"/>
              <c:layout>
                <c:manualLayout>
                  <c:x val="-8.4569138276554597E-3"/>
                  <c:y val="4.842615012106540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783-4A8D-AD2F-39B9D5DFD2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'INDIKATOR 2015-2017'!$B$27:$B$31</c:f>
              <c:strCache>
                <c:ptCount val="5"/>
                <c:pt idx="0">
                  <c:v>Kepimpinan</c:v>
                </c:pt>
                <c:pt idx="1">
                  <c:v>Sensitiviti /Keprihatinan</c:v>
                </c:pt>
                <c:pt idx="2">
                  <c:v>Berdaya Upaya </c:v>
                </c:pt>
                <c:pt idx="3">
                  <c:v>Keusahawanan</c:v>
                </c:pt>
                <c:pt idx="4">
                  <c:v>Kreatif </c:v>
                </c:pt>
              </c:strCache>
            </c:strRef>
          </c:cat>
          <c:val>
            <c:numRef>
              <c:f>'INDIKATOR 2015-2017'!$E$27:$E$31</c:f>
              <c:numCache>
                <c:formatCode>0.00</c:formatCode>
                <c:ptCount val="5"/>
                <c:pt idx="0">
                  <c:v>69.296666666666667</c:v>
                </c:pt>
                <c:pt idx="1">
                  <c:v>72.586666666666673</c:v>
                </c:pt>
                <c:pt idx="2">
                  <c:v>67.666666666666643</c:v>
                </c:pt>
                <c:pt idx="3">
                  <c:v>64.36</c:v>
                </c:pt>
                <c:pt idx="4">
                  <c:v>67.916666666666686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783-4A8D-AD2F-39B9D5DFD211}"/>
            </c:ext>
          </c:extLst>
        </c:ser>
        <c:ser>
          <c:idx val="2"/>
          <c:order val="2"/>
          <c:tx>
            <c:v>IBM 2017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8"/>
            <c:spPr>
              <a:solidFill>
                <a:schemeClr val="bg1"/>
              </a:solidFill>
              <a:ln w="25400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6.8577154308617203E-2"/>
                  <c:y val="-3.9621395553598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783-4A8D-AD2F-39B9D5DFD211}"/>
                </c:ext>
              </c:extLst>
            </c:dLbl>
            <c:dLbl>
              <c:idx val="1"/>
              <c:layout>
                <c:manualLayout>
                  <c:x val="-4.8537074148296597E-2"/>
                  <c:y val="3.5659255998238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783-4A8D-AD2F-39B9D5DFD211}"/>
                </c:ext>
              </c:extLst>
            </c:dLbl>
            <c:dLbl>
              <c:idx val="2"/>
              <c:layout>
                <c:manualLayout>
                  <c:x val="-3.4509018036072099E-2"/>
                  <c:y val="3.56592559982389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783-4A8D-AD2F-39B9D5DFD211}"/>
                </c:ext>
              </c:extLst>
            </c:dLbl>
            <c:dLbl>
              <c:idx val="3"/>
              <c:layout>
                <c:manualLayout>
                  <c:x val="-5.2545090180360597E-2"/>
                  <c:y val="-3.91811578252255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783-4A8D-AD2F-39B9D5DFD211}"/>
                </c:ext>
              </c:extLst>
            </c:dLbl>
            <c:dLbl>
              <c:idx val="4"/>
              <c:layout>
                <c:manualLayout>
                  <c:x val="-1.8899845437234249E-3"/>
                  <c:y val="-1.6015103655401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783-4A8D-AD2F-39B9D5DFD2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'INDIKATOR 2015-2017'!$B$27:$B$31</c:f>
              <c:strCache>
                <c:ptCount val="5"/>
                <c:pt idx="0">
                  <c:v>Kepimpinan</c:v>
                </c:pt>
                <c:pt idx="1">
                  <c:v>Sensitiviti /Keprihatinan</c:v>
                </c:pt>
                <c:pt idx="2">
                  <c:v>Berdaya Upaya </c:v>
                </c:pt>
                <c:pt idx="3">
                  <c:v>Keusahawanan</c:v>
                </c:pt>
                <c:pt idx="4">
                  <c:v>Kreatif </c:v>
                </c:pt>
              </c:strCache>
            </c:strRef>
          </c:cat>
          <c:val>
            <c:numRef>
              <c:f>'INDIKATOR 2015-2017'!$G$27:$G$31</c:f>
              <c:numCache>
                <c:formatCode>0.00</c:formatCode>
                <c:ptCount val="5"/>
                <c:pt idx="0">
                  <c:v>71.943333333333342</c:v>
                </c:pt>
                <c:pt idx="1">
                  <c:v>72.359999999999985</c:v>
                </c:pt>
                <c:pt idx="2">
                  <c:v>63.876666666666651</c:v>
                </c:pt>
                <c:pt idx="3">
                  <c:v>66.226666666666674</c:v>
                </c:pt>
                <c:pt idx="4">
                  <c:v>72.540000000000006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E783-4A8D-AD2F-39B9D5DFD21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47777616"/>
        <c:axId val="447778008"/>
      </c:lineChart>
      <c:catAx>
        <c:axId val="447777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7778008"/>
        <c:crosses val="autoZero"/>
        <c:auto val="1"/>
        <c:lblAlgn val="ctr"/>
        <c:lblOffset val="100"/>
        <c:noMultiLvlLbl val="0"/>
      </c:catAx>
      <c:valAx>
        <c:axId val="447778008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4477776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3181615254521701"/>
          <c:y val="0.57788801234702147"/>
          <c:w val="0.16702255696298801"/>
          <c:h val="0.19402191150518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74198336886845E-2"/>
          <c:y val="2.4878864138081921E-2"/>
          <c:w val="0.89694542869641691"/>
          <c:h val="0.44571136363086838"/>
        </c:manualLayout>
      </c:layout>
      <c:lineChart>
        <c:grouping val="standard"/>
        <c:varyColors val="0"/>
        <c:ser>
          <c:idx val="0"/>
          <c:order val="0"/>
          <c:tx>
            <c:strRef>
              <c:f>Sheet3!$C$1</c:f>
              <c:strCache>
                <c:ptCount val="1"/>
                <c:pt idx="0">
                  <c:v>SKOR</c:v>
                </c:pt>
              </c:strCache>
            </c:strRef>
          </c:tx>
          <c:spPr>
            <a:ln w="38100" cap="rnd">
              <a:solidFill>
                <a:srgbClr val="CC00FF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38100">
                <a:solidFill>
                  <a:srgbClr val="CC00FF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5891076115485601E-2"/>
                  <c:y val="3.509750615805530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MY" sz="1400" b="1">
                      <a:solidFill>
                        <a:srgbClr val="FFC000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6E-4F8D-BEE2-C47227873AC8}"/>
                </c:ext>
              </c:extLst>
            </c:dLbl>
            <c:dLbl>
              <c:idx val="1"/>
              <c:layout>
                <c:manualLayout>
                  <c:x val="1.5075828449418183E-3"/>
                  <c:y val="7.242747661012451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MY" sz="1400"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6E-4F8D-BEE2-C47227873AC8}"/>
                </c:ext>
              </c:extLst>
            </c:dLbl>
            <c:dLbl>
              <c:idx val="2"/>
              <c:layout>
                <c:manualLayout>
                  <c:x val="-2.0131682346214007E-2"/>
                  <c:y val="5.126950444604693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MY" sz="1400" b="1">
                      <a:solidFill>
                        <a:srgbClr val="FFC000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6E-4F8D-BEE2-C47227873AC8}"/>
                </c:ext>
              </c:extLst>
            </c:dLbl>
            <c:dLbl>
              <c:idx val="3"/>
              <c:layout>
                <c:manualLayout>
                  <c:x val="-1.9444444444444445E-2"/>
                  <c:y val="4.56368817358745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MY" sz="1400" b="1">
                      <a:solidFill>
                        <a:srgbClr val="FF0000"/>
                      </a:solidFill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6E-4F8D-BEE2-C47227873AC8}"/>
                </c:ext>
              </c:extLst>
            </c:dLbl>
            <c:dLbl>
              <c:idx val="4"/>
              <c:layout>
                <c:manualLayout>
                  <c:x val="3.3592037704097536E-3"/>
                  <c:y val="-4.727588932857078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MY" sz="1400" b="1">
                      <a:solidFill>
                        <a:srgbClr val="FFC000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6E-4F8D-BEE2-C47227873AC8}"/>
                </c:ext>
              </c:extLst>
            </c:dLbl>
            <c:dLbl>
              <c:idx val="5"/>
              <c:layout>
                <c:manualLayout>
                  <c:x val="-2.4423884514435688E-2"/>
                  <c:y val="3.789946781013727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MY" sz="1400" b="1">
                      <a:solidFill>
                        <a:srgbClr val="FFC000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66E-4F8D-BEE2-C47227873AC8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MY" sz="1400" b="1">
                      <a:solidFill>
                        <a:srgbClr val="00B050"/>
                      </a:solidFill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0848-4A20-BCDF-8FD8E3628DAF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MY" sz="1400" b="1">
                      <a:solidFill>
                        <a:srgbClr val="00B050"/>
                      </a:solidFill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0848-4A20-BCDF-8FD8E3628DAF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MY" sz="1400" b="1">
                      <a:solidFill>
                        <a:srgbClr val="00B050"/>
                      </a:solidFill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0848-4A20-BCDF-8FD8E3628DAF}"/>
                </c:ext>
              </c:extLst>
            </c:dLbl>
            <c:dLbl>
              <c:idx val="9"/>
              <c:layout>
                <c:manualLayout>
                  <c:x val="-5.2591377712242114E-2"/>
                  <c:y val="1.856722039007873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MY" sz="1400" b="1">
                      <a:solidFill>
                        <a:srgbClr val="FFC000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66E-4F8D-BEE2-C47227873AC8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MY" sz="1400" b="1">
                      <a:solidFill>
                        <a:srgbClr val="00B050"/>
                      </a:solidFill>
                    </a:defRPr>
                  </a:pPr>
                  <a:endParaRPr lang="en-US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0848-4A20-BCDF-8FD8E3628DAF}"/>
                </c:ext>
              </c:extLst>
            </c:dLbl>
            <c:dLbl>
              <c:idx val="11"/>
              <c:layout>
                <c:manualLayout>
                  <c:x val="-3.7398731408574012E-2"/>
                  <c:y val="3.473760672108519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lang="en-MY" sz="1400" b="1">
                      <a:solidFill>
                        <a:srgbClr val="FFC000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66E-4F8D-BEE2-C47227873A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lang="en-MY" sz="1400" b="1"/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Sheet3!$A$2:$B$13</c:f>
              <c:multiLvlStrCache>
                <c:ptCount val="12"/>
                <c:lvl>
                  <c:pt idx="0">
                    <c:v>SOKONGAN</c:v>
                  </c:pt>
                  <c:pt idx="1">
                    <c:v>PENDAYAUPAAN</c:v>
                  </c:pt>
                  <c:pt idx="2">
                    <c:v>BATASAN DAN JANGKAAN</c:v>
                  </c:pt>
                  <c:pt idx="3">
                    <c:v>PENGGUNAAN MASA KONSTRUKTIF</c:v>
                  </c:pt>
                  <c:pt idx="5">
                    <c:v>KOMITMEN PEMBELAJARAN</c:v>
                  </c:pt>
                  <c:pt idx="6">
                    <c:v>NILAI POSITIF</c:v>
                  </c:pt>
                  <c:pt idx="7">
                    <c:v>KOMPETENSI SOSIAL</c:v>
                  </c:pt>
                  <c:pt idx="8">
                    <c:v>IDENTITI POSITIF</c:v>
                  </c:pt>
                  <c:pt idx="9">
                    <c:v>AMALAN GAYA HIDUP SIHAT</c:v>
                  </c:pt>
                  <c:pt idx="10">
                    <c:v>KEAGAMAAN</c:v>
                  </c:pt>
                </c:lvl>
                <c:lvl>
                  <c:pt idx="0">
                    <c:v>ASET LUARAN</c:v>
                  </c:pt>
                  <c:pt idx="4">
                    <c:v>PURATA SKOR 
ASET LUARAN</c:v>
                  </c:pt>
                  <c:pt idx="5">
                    <c:v>ASET DALAMAN</c:v>
                  </c:pt>
                  <c:pt idx="11">
                    <c:v>PURATA SKOR 
ASET DALAMAN</c:v>
                  </c:pt>
                </c:lvl>
              </c:multiLvlStrCache>
            </c:multiLvlStrRef>
          </c:cat>
          <c:val>
            <c:numRef>
              <c:f>Sheet3!$C$2:$C$13</c:f>
              <c:numCache>
                <c:formatCode>0.0</c:formatCode>
                <c:ptCount val="12"/>
                <c:pt idx="0">
                  <c:v>70.900000000000006</c:v>
                </c:pt>
                <c:pt idx="1">
                  <c:v>51</c:v>
                </c:pt>
                <c:pt idx="2">
                  <c:v>68.900000000000006</c:v>
                </c:pt>
                <c:pt idx="3">
                  <c:v>54.1</c:v>
                </c:pt>
                <c:pt idx="4" formatCode="General">
                  <c:v>61.2</c:v>
                </c:pt>
                <c:pt idx="5" formatCode="General">
                  <c:v>73.8</c:v>
                </c:pt>
                <c:pt idx="6" formatCode="General">
                  <c:v>76.5</c:v>
                </c:pt>
                <c:pt idx="7" formatCode="General">
                  <c:v>79.900000000000006</c:v>
                </c:pt>
                <c:pt idx="8" formatCode="General">
                  <c:v>80.3</c:v>
                </c:pt>
                <c:pt idx="9" formatCode="General">
                  <c:v>62.6</c:v>
                </c:pt>
                <c:pt idx="10" formatCode="General">
                  <c:v>79.7</c:v>
                </c:pt>
                <c:pt idx="11" formatCode="General">
                  <c:v>74.599999999999994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B66E-4F8D-BEE2-C47227873AC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447779184"/>
        <c:axId val="449482200"/>
      </c:lineChart>
      <c:catAx>
        <c:axId val="44777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vert="horz"/>
          <a:lstStyle/>
          <a:p>
            <a:pPr>
              <a:defRPr lang="en-MY" sz="1400" b="1"/>
            </a:pPr>
            <a:endParaRPr lang="en-US"/>
          </a:p>
        </c:txPr>
        <c:crossAx val="449482200"/>
        <c:crosses val="autoZero"/>
        <c:auto val="1"/>
        <c:lblAlgn val="ctr"/>
        <c:lblOffset val="100"/>
        <c:noMultiLvlLbl val="0"/>
      </c:catAx>
      <c:valAx>
        <c:axId val="449482200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 lang="en-MY" sz="1200"/>
            </a:pPr>
            <a:endParaRPr lang="en-US"/>
          </a:p>
        </c:txPr>
        <c:crossAx val="447779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31171-F291-4C9F-A128-FD9A5B9CC2C7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0863"/>
            <a:ext cx="29495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0394C-6C2A-4D8A-A902-29951F71D9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24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19967-B039-4D1D-9F58-3E3A142D8613}" type="datetimeFigureOut">
              <a:rPr lang="en-MY" smtClean="0"/>
              <a:t>14/3/2019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1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0C724-978C-4C2A-BAB8-74E8E79918A0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74707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0C724-978C-4C2A-BAB8-74E8E79918A0}" type="slidenum">
              <a:rPr lang="en-MY" smtClean="0"/>
              <a:t>2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45337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1983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0C724-978C-4C2A-BAB8-74E8E79918A0}" type="slidenum">
              <a:rPr lang="en-MY" smtClean="0">
                <a:solidFill>
                  <a:prstClr val="black"/>
                </a:solidFill>
              </a:rPr>
              <a:pPr/>
              <a:t>12</a:t>
            </a:fld>
            <a:endParaRPr lang="en-M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883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0C724-978C-4C2A-BAB8-74E8E79918A0}" type="slidenum">
              <a:rPr lang="en-MY" smtClean="0">
                <a:solidFill>
                  <a:prstClr val="black"/>
                </a:solidFill>
              </a:rPr>
              <a:pPr/>
              <a:t>13</a:t>
            </a:fld>
            <a:endParaRPr lang="en-M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944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0C724-978C-4C2A-BAB8-74E8E79918A0}" type="slidenum">
              <a:rPr lang="en-MY" smtClean="0">
                <a:solidFill>
                  <a:prstClr val="black"/>
                </a:solidFill>
              </a:rPr>
              <a:pPr/>
              <a:t>14</a:t>
            </a:fld>
            <a:endParaRPr lang="en-MY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555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818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8861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776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0072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909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7605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0C724-978C-4C2A-BAB8-74E8E79918A0}" type="slidenum">
              <a:rPr lang="en-MY" smtClean="0"/>
              <a:t>3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02702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908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1758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2097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8788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2587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4096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203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40C724-978C-4C2A-BAB8-74E8E79918A0}" type="slidenum">
              <a:rPr kumimoji="0" lang="en-M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0898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M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11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750527" y="4309850"/>
            <a:ext cx="6004208" cy="408301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681038"/>
            <a:ext cx="6045200" cy="3402012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4556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0C724-978C-4C2A-BAB8-74E8E79918A0}" type="slidenum">
              <a:rPr lang="en-MY" smtClean="0"/>
              <a:t>5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9047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0C724-978C-4C2A-BAB8-74E8E79918A0}" type="slidenum">
              <a:rPr lang="en-MY" smtClean="0"/>
              <a:t>6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04276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0C724-978C-4C2A-BAB8-74E8E79918A0}" type="slidenum">
              <a:rPr lang="en-MY" smtClean="0"/>
              <a:t>7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51377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0C724-978C-4C2A-BAB8-74E8E79918A0}" type="slidenum">
              <a:rPr lang="en-MY" smtClean="0"/>
              <a:t>8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08080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0C724-978C-4C2A-BAB8-74E8E79918A0}" type="slidenum">
              <a:rPr lang="en-MY" smtClean="0"/>
              <a:t>9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36754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40C724-978C-4C2A-BAB8-74E8E79918A0}" type="slidenum">
              <a:rPr lang="en-MY" smtClean="0"/>
              <a:t>10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48648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0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1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5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08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63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17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72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269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81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4359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AA287-8A6E-4512-A75C-B31D45E020AC}" type="datetime1">
              <a:rPr lang="ms-MY" smtClean="0"/>
              <a:t>14/03/2019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7AE43-0470-481C-8033-60F1B7B73F4B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660246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D4FC-BB76-4697-8A95-CA64E00B7775}" type="datetime1">
              <a:rPr lang="ms-MY" smtClean="0"/>
              <a:t>14/03/2019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7AE43-0470-481C-8033-60F1B7B73F4B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337217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3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3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786C-692D-4FF8-B33F-E1BECA0D0859}" type="datetime1">
              <a:rPr lang="ms-MY" smtClean="0"/>
              <a:t>14/03/2019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7AE43-0470-481C-8033-60F1B7B73F4B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952524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583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603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631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881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64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0020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28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41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B7FB8-805E-4F4A-8F2A-9EC47CA0F1F5}" type="datetime1">
              <a:rPr lang="ms-MY" smtClean="0"/>
              <a:t>14/03/2019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7AE43-0470-481C-8033-60F1B7B73F4B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22771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9053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8244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02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asic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0"/>
            <a:ext cx="12190413" cy="4966321"/>
          </a:xfrm>
          <a:prstGeom prst="rect">
            <a:avLst/>
          </a:prstGeom>
          <a:solidFill>
            <a:schemeClr val="lt1">
              <a:alpha val="90980"/>
            </a:schemeClr>
          </a:solidFill>
          <a:ln>
            <a:noFill/>
          </a:ln>
        </p:spPr>
        <p:txBody>
          <a:bodyPr lIns="121884" tIns="60925" rIns="121884" bIns="60925" anchor="ctr" anchorCtr="0">
            <a:noAutofit/>
          </a:bodyPr>
          <a:lstStyle/>
          <a:p>
            <a:pPr algn="ctr" defTabSz="914309"/>
            <a:endParaRPr sz="24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 flipH="1">
            <a:off x="0" y="4966321"/>
            <a:ext cx="12190413" cy="1893266"/>
          </a:xfrm>
          <a:prstGeom prst="rect">
            <a:avLst/>
          </a:prstGeom>
          <a:solidFill>
            <a:srgbClr val="0070C0">
              <a:alpha val="85882"/>
            </a:srgbClr>
          </a:solidFill>
          <a:ln>
            <a:noFill/>
          </a:ln>
        </p:spPr>
        <p:txBody>
          <a:bodyPr lIns="121884" tIns="60925" rIns="121884" bIns="60925" anchor="ctr" anchorCtr="0">
            <a:noAutofit/>
          </a:bodyPr>
          <a:lstStyle/>
          <a:p>
            <a:pPr algn="ctr" defTabSz="914309"/>
            <a:endParaRPr sz="24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pic" idx="2"/>
          </p:nvPr>
        </p:nvSpPr>
        <p:spPr>
          <a:xfrm>
            <a:off x="5082472" y="3953215"/>
            <a:ext cx="2025336" cy="2026069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24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048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571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095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619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143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666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190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0" y="152908"/>
            <a:ext cx="12238007" cy="8381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1pPr>
            <a:lvl2pPr lvl="1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2pPr>
            <a:lvl3pPr lvl="2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3pPr>
            <a:lvl4pPr lvl="3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4pPr>
            <a:lvl5pPr lvl="4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5pPr>
            <a:lvl6pPr lvl="5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6pPr>
            <a:lvl7pPr lvl="6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7pPr>
            <a:lvl8pPr lvl="7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8pPr>
            <a:lvl9pPr lvl="8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0" y="936594"/>
            <a:ext cx="12238007" cy="3728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1pPr>
            <a:lvl2pPr lvl="1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2pPr>
            <a:lvl3pPr lvl="2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3pPr>
            <a:lvl4pPr lvl="3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4pPr>
            <a:lvl5pPr lvl="4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5pPr>
            <a:lvl6pPr lvl="5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6pPr>
            <a:lvl7pPr lvl="6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7pPr>
            <a:lvl8pPr lvl="7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8pPr>
            <a:lvl9pPr lvl="8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29697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9271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419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974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354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9325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12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1"/>
            <a:ext cx="10361851" cy="1362390"/>
          </a:xfrm>
        </p:spPr>
        <p:txBody>
          <a:bodyPr anchor="t"/>
          <a:lstStyle>
            <a:lvl1pPr algn="l">
              <a:defRPr sz="4900" b="1" cap="all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5449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0898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6347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1796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7246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269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8144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43593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08D3D-A23E-4BCC-9EC3-CD130CE0ED8A}" type="datetime1">
              <a:rPr lang="ms-MY" smtClean="0"/>
              <a:t>14/03/2019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7AE43-0470-481C-8033-60F1B7B73F4B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3401232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15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5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779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82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706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asic Layout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0"/>
            <a:ext cx="12190413" cy="4966321"/>
          </a:xfrm>
          <a:prstGeom prst="rect">
            <a:avLst/>
          </a:prstGeom>
          <a:solidFill>
            <a:schemeClr val="lt1">
              <a:alpha val="90980"/>
            </a:schemeClr>
          </a:solidFill>
          <a:ln>
            <a:noFill/>
          </a:ln>
        </p:spPr>
        <p:txBody>
          <a:bodyPr lIns="121884" tIns="60925" rIns="121884" bIns="60925" anchor="ctr" anchorCtr="0">
            <a:noAutofit/>
          </a:bodyPr>
          <a:lstStyle/>
          <a:p>
            <a:pPr algn="ctr" defTabSz="914309"/>
            <a:endParaRPr sz="24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 flipH="1">
            <a:off x="0" y="4966321"/>
            <a:ext cx="12190413" cy="1893266"/>
          </a:xfrm>
          <a:prstGeom prst="rect">
            <a:avLst/>
          </a:prstGeom>
          <a:solidFill>
            <a:srgbClr val="0070C0">
              <a:alpha val="85882"/>
            </a:srgbClr>
          </a:solidFill>
          <a:ln>
            <a:noFill/>
          </a:ln>
        </p:spPr>
        <p:txBody>
          <a:bodyPr lIns="121884" tIns="60925" rIns="121884" bIns="60925" anchor="ctr" anchorCtr="0">
            <a:noAutofit/>
          </a:bodyPr>
          <a:lstStyle/>
          <a:p>
            <a:pPr algn="ctr" defTabSz="914309"/>
            <a:endParaRPr sz="240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>
            <a:spLocks noGrp="1"/>
          </p:cNvSpPr>
          <p:nvPr>
            <p:ph type="pic" idx="2"/>
          </p:nvPr>
        </p:nvSpPr>
        <p:spPr>
          <a:xfrm>
            <a:off x="5082472" y="3953215"/>
            <a:ext cx="2025336" cy="2026069"/>
          </a:xfrm>
          <a:prstGeom prst="ellipse">
            <a:avLst/>
          </a:prstGeom>
          <a:solidFill>
            <a:srgbClr val="D8D8D8"/>
          </a:solidFill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24" marR="0" lvl="1" indent="0" algn="l" rtl="0">
              <a:spcBef>
                <a:spcPts val="747"/>
              </a:spcBef>
              <a:buClr>
                <a:schemeClr val="dk1"/>
              </a:buClr>
              <a:buFont typeface="Arial"/>
              <a:buNone/>
              <a:defRPr sz="373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048" marR="0" lvl="2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571" marR="0" lvl="3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095" marR="0" lvl="4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619" marR="0" lvl="5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143" marR="0" lvl="6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6666" marR="0" lvl="7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190" marR="0" lvl="8" indent="0" algn="l" rtl="0">
              <a:spcBef>
                <a:spcPts val="533"/>
              </a:spcBef>
              <a:buClr>
                <a:schemeClr val="dk1"/>
              </a:buClr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0" y="152908"/>
            <a:ext cx="12238007" cy="8381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1pPr>
            <a:lvl2pPr lvl="1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2pPr>
            <a:lvl3pPr lvl="2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3pPr>
            <a:lvl4pPr lvl="3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4pPr>
            <a:lvl5pPr lvl="4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5pPr>
            <a:lvl6pPr lvl="5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6pPr>
            <a:lvl7pPr lvl="6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7pPr>
            <a:lvl8pPr lvl="7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8pPr>
            <a:lvl9pPr lvl="8" algn="ctr" rtl="0">
              <a:spcBef>
                <a:spcPts val="0"/>
              </a:spcBef>
              <a:buNone/>
              <a:defRPr sz="4800">
                <a:solidFill>
                  <a:srgbClr val="0072C0"/>
                </a:solidFill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0" y="936594"/>
            <a:ext cx="12238007" cy="3728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1pPr>
            <a:lvl2pPr lvl="1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2pPr>
            <a:lvl3pPr lvl="2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3pPr>
            <a:lvl4pPr lvl="3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4pPr>
            <a:lvl5pPr lvl="4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5pPr>
            <a:lvl6pPr lvl="5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6pPr>
            <a:lvl7pPr lvl="6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7pPr>
            <a:lvl8pPr lvl="7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8pPr>
            <a:lvl9pPr lvl="8" algn="ctr" rtl="0">
              <a:spcBef>
                <a:spcPts val="0"/>
              </a:spcBef>
              <a:buNone/>
              <a:defRPr>
                <a:solidFill>
                  <a:srgbClr val="0072C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10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1"/>
            <a:ext cx="5384099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1"/>
            <a:ext cx="5384099" cy="4527011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29FFE-EA56-47E2-B9E8-77077E15FB5C}" type="datetime1">
              <a:rPr lang="ms-MY" smtClean="0"/>
              <a:t>14/03/2019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7AE43-0470-481C-8033-60F1B7B73F4B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02003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4492" indent="0">
              <a:buNone/>
              <a:defRPr sz="2400" b="1"/>
            </a:lvl2pPr>
            <a:lvl3pPr marL="1108984" indent="0">
              <a:buNone/>
              <a:defRPr sz="2200" b="1"/>
            </a:lvl3pPr>
            <a:lvl4pPr marL="1663476" indent="0">
              <a:buNone/>
              <a:defRPr sz="1900" b="1"/>
            </a:lvl4pPr>
            <a:lvl5pPr marL="2217969" indent="0">
              <a:buNone/>
              <a:defRPr sz="1900" b="1"/>
            </a:lvl5pPr>
            <a:lvl6pPr marL="2772461" indent="0">
              <a:buNone/>
              <a:defRPr sz="1900" b="1"/>
            </a:lvl6pPr>
            <a:lvl7pPr marL="3326953" indent="0">
              <a:buNone/>
              <a:defRPr sz="1900" b="1"/>
            </a:lvl7pPr>
            <a:lvl8pPr marL="3881445" indent="0">
              <a:buNone/>
              <a:defRPr sz="1900" b="1"/>
            </a:lvl8pPr>
            <a:lvl9pPr marL="443593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54492" indent="0">
              <a:buNone/>
              <a:defRPr sz="2400" b="1"/>
            </a:lvl2pPr>
            <a:lvl3pPr marL="1108984" indent="0">
              <a:buNone/>
              <a:defRPr sz="2200" b="1"/>
            </a:lvl3pPr>
            <a:lvl4pPr marL="1663476" indent="0">
              <a:buNone/>
              <a:defRPr sz="1900" b="1"/>
            </a:lvl4pPr>
            <a:lvl5pPr marL="2217969" indent="0">
              <a:buNone/>
              <a:defRPr sz="1900" b="1"/>
            </a:lvl5pPr>
            <a:lvl6pPr marL="2772461" indent="0">
              <a:buNone/>
              <a:defRPr sz="1900" b="1"/>
            </a:lvl6pPr>
            <a:lvl7pPr marL="3326953" indent="0">
              <a:buNone/>
              <a:defRPr sz="1900" b="1"/>
            </a:lvl7pPr>
            <a:lvl8pPr marL="3881445" indent="0">
              <a:buNone/>
              <a:defRPr sz="1900" b="1"/>
            </a:lvl8pPr>
            <a:lvl9pPr marL="4435937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5880B-2EBB-4426-926E-5B5A9EA5CAE4}" type="datetime1">
              <a:rPr lang="ms-MY" smtClean="0"/>
              <a:t>14/03/2019</a:t>
            </a:fld>
            <a:endParaRPr lang="ms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7AE43-0470-481C-8033-60F1B7B73F4B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11514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C459F-2C80-4439-8ED4-BB0B2BDAC7AE}" type="datetime1">
              <a:rPr lang="ms-MY" smtClean="0"/>
              <a:t>14/03/2019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7AE43-0470-481C-8033-60F1B7B73F4B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594273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8BED8-3612-4D5F-A799-EC25C2E20729}" type="datetime1">
              <a:rPr lang="ms-MY" smtClean="0"/>
              <a:t>14/03/2019</a:t>
            </a:fld>
            <a:endParaRPr lang="ms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7AE43-0470-481C-8033-60F1B7B73F4B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945257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2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4" y="273114"/>
            <a:ext cx="6814779" cy="5854468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54492" indent="0">
              <a:buNone/>
              <a:defRPr sz="1500"/>
            </a:lvl2pPr>
            <a:lvl3pPr marL="1108984" indent="0">
              <a:buNone/>
              <a:defRPr sz="1200"/>
            </a:lvl3pPr>
            <a:lvl4pPr marL="1663476" indent="0">
              <a:buNone/>
              <a:defRPr sz="1100"/>
            </a:lvl4pPr>
            <a:lvl5pPr marL="2217969" indent="0">
              <a:buNone/>
              <a:defRPr sz="1100"/>
            </a:lvl5pPr>
            <a:lvl6pPr marL="2772461" indent="0">
              <a:buNone/>
              <a:defRPr sz="1100"/>
            </a:lvl6pPr>
            <a:lvl7pPr marL="3326953" indent="0">
              <a:buNone/>
              <a:defRPr sz="1100"/>
            </a:lvl7pPr>
            <a:lvl8pPr marL="3881445" indent="0">
              <a:buNone/>
              <a:defRPr sz="1100"/>
            </a:lvl8pPr>
            <a:lvl9pPr marL="443593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CFA85-6E5A-446F-B130-03EADE28770E}" type="datetime1">
              <a:rPr lang="ms-MY" smtClean="0"/>
              <a:t>14/03/2019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7AE43-0470-481C-8033-60F1B7B73F4B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834772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900"/>
            </a:lvl1pPr>
            <a:lvl2pPr marL="554492" indent="0">
              <a:buNone/>
              <a:defRPr sz="3400"/>
            </a:lvl2pPr>
            <a:lvl3pPr marL="1108984" indent="0">
              <a:buNone/>
              <a:defRPr sz="2900"/>
            </a:lvl3pPr>
            <a:lvl4pPr marL="1663476" indent="0">
              <a:buNone/>
              <a:defRPr sz="2400"/>
            </a:lvl4pPr>
            <a:lvl5pPr marL="2217969" indent="0">
              <a:buNone/>
              <a:defRPr sz="2400"/>
            </a:lvl5pPr>
            <a:lvl6pPr marL="2772461" indent="0">
              <a:buNone/>
              <a:defRPr sz="2400"/>
            </a:lvl6pPr>
            <a:lvl7pPr marL="3326953" indent="0">
              <a:buNone/>
              <a:defRPr sz="2400"/>
            </a:lvl7pPr>
            <a:lvl8pPr marL="3881445" indent="0">
              <a:buNone/>
              <a:defRPr sz="2400"/>
            </a:lvl8pPr>
            <a:lvl9pPr marL="4435937" indent="0">
              <a:buNone/>
              <a:defRPr sz="2400"/>
            </a:lvl9pPr>
          </a:lstStyle>
          <a:p>
            <a:endParaRPr lang="ms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700"/>
            </a:lvl1pPr>
            <a:lvl2pPr marL="554492" indent="0">
              <a:buNone/>
              <a:defRPr sz="1500"/>
            </a:lvl2pPr>
            <a:lvl3pPr marL="1108984" indent="0">
              <a:buNone/>
              <a:defRPr sz="1200"/>
            </a:lvl3pPr>
            <a:lvl4pPr marL="1663476" indent="0">
              <a:buNone/>
              <a:defRPr sz="1100"/>
            </a:lvl4pPr>
            <a:lvl5pPr marL="2217969" indent="0">
              <a:buNone/>
              <a:defRPr sz="1100"/>
            </a:lvl5pPr>
            <a:lvl6pPr marL="2772461" indent="0">
              <a:buNone/>
              <a:defRPr sz="1100"/>
            </a:lvl6pPr>
            <a:lvl7pPr marL="3326953" indent="0">
              <a:buNone/>
              <a:defRPr sz="1100"/>
            </a:lvl7pPr>
            <a:lvl8pPr marL="3881445" indent="0">
              <a:buNone/>
              <a:defRPr sz="1100"/>
            </a:lvl8pPr>
            <a:lvl9pPr marL="443593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3A570-2457-4EDE-8F00-923A3698873B}" type="datetime1">
              <a:rPr lang="ms-MY" smtClean="0"/>
              <a:t>14/03/2019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7AE43-0470-481C-8033-60F1B7B73F4B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12284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110898" tIns="55449" rIns="110898" bIns="5544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ms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10898" tIns="55449" rIns="110898" bIns="5544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ms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0" y="6357823"/>
            <a:ext cx="2844430" cy="365210"/>
          </a:xfrm>
          <a:prstGeom prst="rect">
            <a:avLst/>
          </a:prstGeom>
        </p:spPr>
        <p:txBody>
          <a:bodyPr vert="horz" lIns="110898" tIns="55449" rIns="110898" bIns="55449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071F0-4C5B-4AA2-916A-517B438E036B}" type="datetime1">
              <a:rPr lang="ms-MY" smtClean="0"/>
              <a:t>14/03/2019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3"/>
            <a:ext cx="3860297" cy="365210"/>
          </a:xfrm>
          <a:prstGeom prst="rect">
            <a:avLst/>
          </a:prstGeom>
        </p:spPr>
        <p:txBody>
          <a:bodyPr vert="horz" lIns="110898" tIns="55449" rIns="110898" bIns="55449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3"/>
            <a:ext cx="2844430" cy="365210"/>
          </a:xfrm>
          <a:prstGeom prst="rect">
            <a:avLst/>
          </a:prstGeom>
        </p:spPr>
        <p:txBody>
          <a:bodyPr vert="horz" lIns="110898" tIns="55449" rIns="110898" bIns="55449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7AE43-0470-481C-8033-60F1B7B73F4B}" type="slidenum">
              <a:rPr lang="ms-MY" smtClean="0"/>
              <a:pPr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011873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108984" rtl="0" eaLnBrk="1" latinLnBrk="0" hangingPunct="1"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5869" indent="-415869" algn="l" defTabSz="1108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01050" indent="-346558" algn="l" defTabSz="1108984" rtl="0" eaLnBrk="1" latinLnBrk="0" hangingPunct="1">
        <a:spcBef>
          <a:spcPct val="20000"/>
        </a:spcBef>
        <a:buFont typeface="Arial" panose="020B0604020202020204" pitchFamily="34" charset="0"/>
        <a:buChar char="–"/>
        <a:defRPr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386230" indent="-277246" algn="l" defTabSz="1108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40723" indent="-277246" algn="l" defTabSz="1108984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95215" indent="-277246" algn="l" defTabSz="1108984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9707" indent="-277246" algn="l" defTabSz="1108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4199" indent="-277246" algn="l" defTabSz="1108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58691" indent="-277246" algn="l" defTabSz="1108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13183" indent="-277246" algn="l" defTabSz="1108984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ms-MY"/>
      </a:defPPr>
      <a:lvl1pPr marL="0" algn="l" defTabSz="11089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4492" algn="l" defTabSz="11089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08984" algn="l" defTabSz="11089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63476" algn="l" defTabSz="11089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17969" algn="l" defTabSz="11089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2461" algn="l" defTabSz="11089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6953" algn="l" defTabSz="11089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81445" algn="l" defTabSz="11089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435937" algn="l" defTabSz="1108984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474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M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3" Type="http://schemas.openxmlformats.org/officeDocument/2006/relationships/image" Target="../media/image43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21.png"/><Relationship Id="rId5" Type="http://schemas.openxmlformats.org/officeDocument/2006/relationships/image" Target="../media/image17.png"/><Relationship Id="rId15" Type="http://schemas.openxmlformats.org/officeDocument/2006/relationships/image" Target="../media/image45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50.png"/><Relationship Id="rId1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image" Target="../media/image53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43.png"/><Relationship Id="rId7" Type="http://schemas.openxmlformats.org/officeDocument/2006/relationships/image" Target="../media/image16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5" Type="http://schemas.openxmlformats.org/officeDocument/2006/relationships/image" Target="../media/image51.png"/><Relationship Id="rId10" Type="http://schemas.openxmlformats.org/officeDocument/2006/relationships/image" Target="../media/image48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Relationship Id="rId1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51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46.png"/><Relationship Id="rId9" Type="http://schemas.openxmlformats.org/officeDocument/2006/relationships/image" Target="../media/image20.png"/><Relationship Id="rId1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51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46.png"/><Relationship Id="rId9" Type="http://schemas.openxmlformats.org/officeDocument/2006/relationships/image" Target="../media/image20.png"/><Relationship Id="rId1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3.png"/><Relationship Id="rId7" Type="http://schemas.openxmlformats.org/officeDocument/2006/relationships/image" Target="../media/image49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51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46.png"/><Relationship Id="rId9" Type="http://schemas.openxmlformats.org/officeDocument/2006/relationships/image" Target="../media/image20.png"/><Relationship Id="rId1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chart" Target="../charts/char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32"/>
          <a:stretch/>
        </p:blipFill>
        <p:spPr>
          <a:xfrm>
            <a:off x="-4397" y="-26590"/>
            <a:ext cx="4176000" cy="6048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5"/>
          <a:stretch/>
        </p:blipFill>
        <p:spPr>
          <a:xfrm flipH="1">
            <a:off x="8039422" y="-26590"/>
            <a:ext cx="4176464" cy="6022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/>
          <p:cNvSpPr/>
          <p:nvPr/>
        </p:nvSpPr>
        <p:spPr>
          <a:xfrm>
            <a:off x="-4397" y="6022766"/>
            <a:ext cx="12190413" cy="836822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0898" tIns="55449" rIns="110898" bIns="55449" spcCol="0"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              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INSTITUT PENYELIDIKAN PEMBANGUNAN BELIA MALAYSIA (IYRES)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Aras 10, Menara KBS, No.27 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Persiaran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Perdana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, 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Presint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 4, 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Pusat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Pentadbiran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 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Kerajaan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 Persekutuan, 62570 Putrajaya</a:t>
            </a:r>
          </a:p>
          <a:p>
            <a:pPr algn="ctr"/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Tel : 03-8871 3705 Fax : 03- 8871 3342 </a:t>
            </a: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Emel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ea typeface="Adobe Fan Heiti Std B" pitchFamily="34" charset="-128"/>
                <a:cs typeface="Arial" panose="020B0604020202020204" pitchFamily="34" charset="0"/>
              </a:rPr>
              <a:t> : info@iyres.gov.my</a:t>
            </a:r>
            <a:endParaRPr lang="ms-MY" sz="1200" i="1" dirty="0">
              <a:solidFill>
                <a:schemeClr val="bg1"/>
              </a:solidFill>
              <a:latin typeface="Arial" panose="020B0604020202020204" pitchFamily="34" charset="0"/>
              <a:ea typeface="Adobe Fan Heiti Std B" pitchFamily="34" charset="-128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7" r="25306"/>
          <a:stretch/>
        </p:blipFill>
        <p:spPr>
          <a:xfrm>
            <a:off x="4638080" y="617111"/>
            <a:ext cx="1493823" cy="13681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68"/>
          <a:stretch/>
        </p:blipFill>
        <p:spPr>
          <a:xfrm>
            <a:off x="6116678" y="651083"/>
            <a:ext cx="1343510" cy="13476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40578" y="2048282"/>
            <a:ext cx="7700459" cy="2031325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MY" sz="4200" b="1" dirty="0">
                <a:ln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rPr>
              <a:t>TREND KEPIMPINAN MUDA DALAM </a:t>
            </a:r>
            <a:r>
              <a:rPr lang="ms-MY" sz="4200" b="1" dirty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PELBAGAI SEKTOR DI SELURUH MALAYSIA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68" b="31409"/>
          <a:stretch/>
        </p:blipFill>
        <p:spPr>
          <a:xfrm>
            <a:off x="3214886" y="6066712"/>
            <a:ext cx="432048" cy="29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35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>
            <a:spLocks noGrp="1"/>
          </p:cNvSpPr>
          <p:nvPr>
            <p:ph type="ctrTitle"/>
          </p:nvPr>
        </p:nvSpPr>
        <p:spPr>
          <a:xfrm>
            <a:off x="6189003" y="811455"/>
            <a:ext cx="5828089" cy="424741"/>
          </a:xfrm>
          <a:noFill/>
        </p:spPr>
        <p:txBody>
          <a:bodyPr>
            <a:noAutofit/>
          </a:bodyPr>
          <a:lstStyle/>
          <a:p>
            <a:r>
              <a:rPr lang="en-MY" sz="1400" b="1" u="sng" dirty="0"/>
              <a:t>RUMUSAN RINGKASAN STATISTIK KEMPIMPINAN MUDA PELBAGAI SEKTOR SELURUH MALAYSIA</a:t>
            </a:r>
            <a:br>
              <a:rPr lang="en-US" sz="1400" u="sng" dirty="0"/>
            </a:br>
            <a:r>
              <a:rPr lang="en-MY" sz="1400" b="1" u="sng" dirty="0"/>
              <a:t>(STATUS SEHINGGA 31 JANUARI 2019)</a:t>
            </a:r>
            <a:endParaRPr lang="en-US" sz="1400" u="sng" dirty="0"/>
          </a:p>
        </p:txBody>
      </p:sp>
      <p:graphicFrame>
        <p:nvGraphicFramePr>
          <p:cNvPr id="140" name="Table 1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508867"/>
              </p:ext>
            </p:extLst>
          </p:nvPr>
        </p:nvGraphicFramePr>
        <p:xfrm>
          <a:off x="65659" y="351376"/>
          <a:ext cx="5898952" cy="6310251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489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7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4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06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0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1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59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6729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n-lt"/>
                        </a:rPr>
                        <a:t>BIL.</a:t>
                      </a:r>
                    </a:p>
                  </a:txBody>
                  <a:tcPr marL="91461" marR="91461" marT="45731" marB="4573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n-lt"/>
                        </a:rPr>
                        <a:t>KATEGORI SUMBER DATA</a:t>
                      </a:r>
                    </a:p>
                  </a:txBody>
                  <a:tcPr marL="91461" marR="91461" marT="45731" marB="4573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tx1"/>
                          </a:solidFill>
                          <a:latin typeface="+mn-lt"/>
                        </a:rPr>
                        <a:t>JUMLAH PERJAWATAN (KESELURUHAN)</a:t>
                      </a:r>
                    </a:p>
                  </a:txBody>
                  <a:tcPr marL="91461" marR="91461" marT="45731" marB="45731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n-lt"/>
                        </a:rPr>
                        <a:t>JUMLAH PEMIMPIN </a:t>
                      </a:r>
                      <a:r>
                        <a:rPr lang="en-US" sz="1100" baseline="0" dirty="0">
                          <a:solidFill>
                            <a:schemeClr val="bg1"/>
                          </a:solidFill>
                          <a:latin typeface="+mn-lt"/>
                        </a:rPr>
                        <a:t>MUDA (&lt;40 TAHUN)</a:t>
                      </a:r>
                      <a:endParaRPr lang="en-US" sz="11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91461" marR="91461" marT="45731" marB="45731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1461" marR="91461" marT="45731" marB="45731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n-lt"/>
                        </a:rPr>
                        <a:t>JUMLAH PEMIMPIN MUDA (&lt;35 TAHUN)</a:t>
                      </a:r>
                    </a:p>
                  </a:txBody>
                  <a:tcPr marL="91461" marR="91461" marT="45731" marB="45731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1461" marR="91461" marT="45731" marB="45731"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92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1.</a:t>
                      </a: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</a:rPr>
                        <a:t>Kementerian</a:t>
                      </a:r>
                      <a:r>
                        <a:rPr lang="en-US" sz="1100" b="1" dirty="0">
                          <a:latin typeface="+mn-lt"/>
                        </a:rPr>
                        <a:t>/ </a:t>
                      </a:r>
                      <a:r>
                        <a:rPr lang="en-US" sz="1100" b="1" dirty="0" err="1">
                          <a:latin typeface="+mn-lt"/>
                        </a:rPr>
                        <a:t>Jabatan</a:t>
                      </a:r>
                      <a:r>
                        <a:rPr lang="en-US" sz="1100" b="1" dirty="0">
                          <a:latin typeface="+mn-lt"/>
                        </a:rPr>
                        <a:t>/ </a:t>
                      </a:r>
                      <a:r>
                        <a:rPr lang="en-US" sz="1100" b="1" dirty="0" err="1">
                          <a:latin typeface="+mn-lt"/>
                        </a:rPr>
                        <a:t>Agensi</a:t>
                      </a:r>
                      <a:r>
                        <a:rPr lang="en-US" sz="1100" b="1" dirty="0">
                          <a:latin typeface="+mn-lt"/>
                        </a:rPr>
                        <a:t>/ </a:t>
                      </a:r>
                      <a:r>
                        <a:rPr lang="en-US" sz="1100" b="1" dirty="0" err="1">
                          <a:latin typeface="+mn-lt"/>
                        </a:rPr>
                        <a:t>Badan</a:t>
                      </a:r>
                      <a:r>
                        <a:rPr lang="en-US" sz="1100" b="1" dirty="0">
                          <a:latin typeface="+mn-lt"/>
                        </a:rPr>
                        <a:t> </a:t>
                      </a:r>
                      <a:r>
                        <a:rPr lang="en-US" sz="1100" b="1" dirty="0" err="1">
                          <a:latin typeface="+mn-lt"/>
                        </a:rPr>
                        <a:t>Berkanun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82,478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45,733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55%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25,604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31%</a:t>
                      </a:r>
                    </a:p>
                  </a:txBody>
                  <a:tcPr marL="9527" marR="9527" marT="9527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1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2.</a:t>
                      </a: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</a:rPr>
                        <a:t>Parlimen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292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10%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8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3%</a:t>
                      </a:r>
                    </a:p>
                  </a:txBody>
                  <a:tcPr marL="9527" marR="9527" marT="9527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1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3.</a:t>
                      </a: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>
                          <a:latin typeface="+mn-lt"/>
                        </a:rPr>
                        <a:t>Jemaah </a:t>
                      </a:r>
                      <a:r>
                        <a:rPr lang="en-US" sz="1100" b="1" dirty="0" err="1">
                          <a:latin typeface="+mn-lt"/>
                        </a:rPr>
                        <a:t>Menteri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99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13%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           4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4%</a:t>
                      </a:r>
                    </a:p>
                  </a:txBody>
                  <a:tcPr marL="9527" marR="9527" marT="9527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15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4.</a:t>
                      </a: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>
                          <a:latin typeface="+mn-lt"/>
                        </a:rPr>
                        <a:t>Exco</a:t>
                      </a:r>
                      <a:r>
                        <a:rPr lang="en-US" sz="1100" b="1" dirty="0">
                          <a:latin typeface="+mn-lt"/>
                        </a:rPr>
                        <a:t> &amp; </a:t>
                      </a:r>
                      <a:r>
                        <a:rPr lang="en-US" sz="1100" b="1" dirty="0" err="1">
                          <a:latin typeface="+mn-lt"/>
                        </a:rPr>
                        <a:t>Adun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609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94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15%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   42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7%</a:t>
                      </a:r>
                    </a:p>
                  </a:txBody>
                  <a:tcPr marL="9527" marR="9527" marT="9527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423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5.</a:t>
                      </a: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</a:rPr>
                        <a:t>Sekretariat</a:t>
                      </a:r>
                      <a:r>
                        <a:rPr lang="en-US" sz="1100" b="1" dirty="0">
                          <a:latin typeface="+mn-lt"/>
                        </a:rPr>
                        <a:t> </a:t>
                      </a:r>
                      <a:r>
                        <a:rPr lang="en-US" sz="1100" b="1" dirty="0" err="1">
                          <a:latin typeface="+mn-lt"/>
                        </a:rPr>
                        <a:t>Rakan</a:t>
                      </a:r>
                      <a:r>
                        <a:rPr lang="en-US" sz="1100" b="1" dirty="0">
                          <a:latin typeface="+mn-lt"/>
                        </a:rPr>
                        <a:t> Muda (IPT)</a:t>
                      </a: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383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  383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           383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9527" marR="9527" marT="9527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51924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6.</a:t>
                      </a: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</a:rPr>
                        <a:t>Majlis</a:t>
                      </a:r>
                      <a:r>
                        <a:rPr lang="en-US" sz="1100" b="1" dirty="0">
                          <a:latin typeface="+mn-lt"/>
                        </a:rPr>
                        <a:t> </a:t>
                      </a:r>
                      <a:r>
                        <a:rPr lang="en-US" sz="1100" b="1" dirty="0" err="1">
                          <a:latin typeface="+mn-lt"/>
                        </a:rPr>
                        <a:t>Pengurusan</a:t>
                      </a:r>
                      <a:r>
                        <a:rPr lang="en-US" sz="1100" b="1" baseline="0" dirty="0">
                          <a:latin typeface="+mn-lt"/>
                        </a:rPr>
                        <a:t> </a:t>
                      </a:r>
                      <a:r>
                        <a:rPr lang="en-US" sz="1100" b="1" baseline="0" dirty="0" err="1">
                          <a:latin typeface="+mn-lt"/>
                        </a:rPr>
                        <a:t>Komuniti</a:t>
                      </a:r>
                      <a:r>
                        <a:rPr lang="en-US" sz="1100" b="1" baseline="0" dirty="0">
                          <a:latin typeface="+mn-lt"/>
                        </a:rPr>
                        <a:t> </a:t>
                      </a:r>
                      <a:r>
                        <a:rPr lang="en-US" sz="1100" b="1" baseline="0" dirty="0" err="1">
                          <a:latin typeface="+mn-lt"/>
                        </a:rPr>
                        <a:t>Kampung</a:t>
                      </a:r>
                      <a:r>
                        <a:rPr lang="en-US" sz="1100" b="1" baseline="0" dirty="0">
                          <a:latin typeface="+mn-lt"/>
                        </a:rPr>
                        <a:t> (MPKK)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 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 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-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 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-</a:t>
                      </a:r>
                    </a:p>
                  </a:txBody>
                  <a:tcPr marL="9527" marR="9527" marT="9527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423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7.</a:t>
                      </a: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>
                          <a:latin typeface="+mn-lt"/>
                        </a:rPr>
                        <a:t>Persatuan</a:t>
                      </a:r>
                      <a:r>
                        <a:rPr lang="en-US" sz="1100" b="1" dirty="0">
                          <a:latin typeface="+mn-lt"/>
                        </a:rPr>
                        <a:t>/ </a:t>
                      </a:r>
                      <a:r>
                        <a:rPr lang="en-US" sz="1100" b="1" dirty="0" err="1">
                          <a:latin typeface="+mn-lt"/>
                        </a:rPr>
                        <a:t>Pertubuhan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167,752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70,984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42%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53,613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32%</a:t>
                      </a:r>
                    </a:p>
                  </a:txBody>
                  <a:tcPr marL="9527" marR="9527" marT="9527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423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8.</a:t>
                      </a: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r>
                        <a:rPr lang="en-US" sz="1100" b="1" dirty="0" err="1">
                          <a:latin typeface="+mn-lt"/>
                        </a:rPr>
                        <a:t>Sekolah</a:t>
                      </a:r>
                      <a:r>
                        <a:rPr lang="en-US" sz="1100" b="1" dirty="0">
                          <a:latin typeface="+mn-lt"/>
                        </a:rPr>
                        <a:t> </a:t>
                      </a:r>
                      <a:r>
                        <a:rPr lang="en-US" sz="1100" b="1" dirty="0" err="1">
                          <a:latin typeface="+mn-lt"/>
                        </a:rPr>
                        <a:t>Menengah</a:t>
                      </a:r>
                      <a:r>
                        <a:rPr lang="en-US" sz="1100" b="1" dirty="0">
                          <a:latin typeface="+mn-lt"/>
                        </a:rPr>
                        <a:t> &amp; </a:t>
                      </a:r>
                      <a:r>
                        <a:rPr lang="en-US" sz="1100" b="1" dirty="0" err="1">
                          <a:latin typeface="+mn-lt"/>
                        </a:rPr>
                        <a:t>Rendah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49,114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5,268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11%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1,114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2%</a:t>
                      </a:r>
                    </a:p>
                  </a:txBody>
                  <a:tcPr marL="9527" marR="9527" marT="9527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4237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9.</a:t>
                      </a: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err="1">
                          <a:latin typeface="+mn-lt"/>
                        </a:rPr>
                        <a:t>Pihak</a:t>
                      </a:r>
                      <a:r>
                        <a:rPr lang="en-US" sz="1100" b="1" dirty="0">
                          <a:latin typeface="+mn-lt"/>
                        </a:rPr>
                        <a:t> </a:t>
                      </a:r>
                      <a:r>
                        <a:rPr lang="en-US" sz="1100" b="1" dirty="0" err="1">
                          <a:latin typeface="+mn-lt"/>
                        </a:rPr>
                        <a:t>Berkuasa</a:t>
                      </a:r>
                      <a:r>
                        <a:rPr lang="en-US" sz="1100" b="1" dirty="0">
                          <a:latin typeface="+mn-lt"/>
                        </a:rPr>
                        <a:t> </a:t>
                      </a:r>
                      <a:r>
                        <a:rPr lang="en-US" sz="1100" b="1" dirty="0" err="1">
                          <a:latin typeface="+mn-lt"/>
                        </a:rPr>
                        <a:t>Tempatan</a:t>
                      </a:r>
                      <a:r>
                        <a:rPr lang="en-US" sz="1100" b="1" dirty="0">
                          <a:latin typeface="+mn-lt"/>
                        </a:rPr>
                        <a:t> (PBT)</a:t>
                      </a: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5,184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2,572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50%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1,707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33%</a:t>
                      </a:r>
                    </a:p>
                  </a:txBody>
                  <a:tcPr marL="9527" marR="9527" marT="9527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02498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10.</a:t>
                      </a: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i="1" dirty="0">
                          <a:latin typeface="+mn-lt"/>
                        </a:rPr>
                        <a:t>Government Linked Companies</a:t>
                      </a:r>
                      <a:r>
                        <a:rPr lang="en-US" sz="1100" b="1" dirty="0">
                          <a:latin typeface="+mn-lt"/>
                        </a:rPr>
                        <a:t> (GLC)/ Syarikat-Syarikat </a:t>
                      </a:r>
                      <a:r>
                        <a:rPr lang="en-US" sz="1100" b="1" dirty="0" err="1">
                          <a:latin typeface="+mn-lt"/>
                        </a:rPr>
                        <a:t>Pelaburan</a:t>
                      </a:r>
                      <a:r>
                        <a:rPr lang="en-US" sz="1100" b="1" dirty="0">
                          <a:latin typeface="+mn-lt"/>
                        </a:rPr>
                        <a:t> </a:t>
                      </a:r>
                      <a:r>
                        <a:rPr lang="en-US" sz="1100" b="1" dirty="0" err="1">
                          <a:latin typeface="+mn-lt"/>
                        </a:rPr>
                        <a:t>Kerajaan</a:t>
                      </a:r>
                      <a:r>
                        <a:rPr lang="en-US" sz="1100" b="1" dirty="0">
                          <a:latin typeface="+mn-lt"/>
                        </a:rPr>
                        <a:t> (GLIC)/ </a:t>
                      </a:r>
                      <a:r>
                        <a:rPr lang="en-US" sz="1100" b="1" dirty="0" err="1">
                          <a:latin typeface="+mn-lt"/>
                        </a:rPr>
                        <a:t>Badan</a:t>
                      </a:r>
                      <a:r>
                        <a:rPr lang="en-US" sz="1100" b="1" dirty="0">
                          <a:latin typeface="+mn-lt"/>
                        </a:rPr>
                        <a:t> </a:t>
                      </a:r>
                      <a:r>
                        <a:rPr lang="en-US" sz="1100" b="1" dirty="0" err="1">
                          <a:latin typeface="+mn-lt"/>
                        </a:rPr>
                        <a:t>Korporat</a:t>
                      </a:r>
                      <a:endParaRPr lang="en-US" sz="1100" b="1" dirty="0">
                        <a:latin typeface="+mn-lt"/>
                      </a:endParaRPr>
                    </a:p>
                  </a:txBody>
                  <a:tcPr marL="91461" marR="91461" marT="45731" marB="45731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20,469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9,639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47%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6,701 </a:t>
                      </a:r>
                    </a:p>
                  </a:txBody>
                  <a:tcPr marL="9527" marR="9527" marT="952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33%</a:t>
                      </a:r>
                    </a:p>
                  </a:txBody>
                  <a:tcPr marL="9527" marR="9527" marT="9527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655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JUMLAH KESELURUHAN</a:t>
                      </a:r>
                    </a:p>
                  </a:txBody>
                  <a:tcPr marL="91461" marR="91461" marT="45731" marB="45731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326,380</a:t>
                      </a:r>
                    </a:p>
                  </a:txBody>
                  <a:tcPr marL="91461" marR="91461" marT="45731" marB="4573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134,716</a:t>
                      </a:r>
                    </a:p>
                  </a:txBody>
                  <a:tcPr marL="91461" marR="91461" marT="45731" marB="4573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41%</a:t>
                      </a:r>
                    </a:p>
                  </a:txBody>
                  <a:tcPr marL="91461" marR="91461" marT="45731" marB="4573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89,176</a:t>
                      </a:r>
                    </a:p>
                  </a:txBody>
                  <a:tcPr marL="91461" marR="91461" marT="45731" marB="45731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b="1" dirty="0">
                          <a:solidFill>
                            <a:schemeClr val="bg1"/>
                          </a:solidFill>
                          <a:latin typeface="+mn-lt"/>
                        </a:rPr>
                        <a:t>27%</a:t>
                      </a:r>
                    </a:p>
                  </a:txBody>
                  <a:tcPr marL="91461" marR="91461" marT="45731" marB="45731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4805049" y="2219439"/>
            <a:ext cx="7222431" cy="2889460"/>
            <a:chOff x="4805049" y="848881"/>
            <a:chExt cx="7222431" cy="2889460"/>
          </a:xfrm>
        </p:grpSpPr>
        <p:sp>
          <p:nvSpPr>
            <p:cNvPr id="113" name="Left-Right Arrow 112"/>
            <p:cNvSpPr/>
            <p:nvPr/>
          </p:nvSpPr>
          <p:spPr>
            <a:xfrm>
              <a:off x="6087404" y="1578315"/>
              <a:ext cx="5912160" cy="174784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4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98" r="57519" b="11711"/>
            <a:stretch/>
          </p:blipFill>
          <p:spPr bwMode="auto">
            <a:xfrm>
              <a:off x="11616019" y="1736597"/>
              <a:ext cx="278610" cy="379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4" descr="Image result for SIMBOL LELAKI DAN PEREMPUAN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03" b="31904"/>
            <a:stretch/>
          </p:blipFill>
          <p:spPr bwMode="auto">
            <a:xfrm>
              <a:off x="6199391" y="1705518"/>
              <a:ext cx="330442" cy="379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" name="TextBox 118"/>
            <p:cNvSpPr txBox="1"/>
            <p:nvPr/>
          </p:nvSpPr>
          <p:spPr>
            <a:xfrm>
              <a:off x="6418259" y="1662751"/>
              <a:ext cx="746293" cy="27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/>
                <a:t>Lelaki</a:t>
              </a:r>
              <a:endParaRPr lang="en-US" sz="12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0762421" y="1684689"/>
              <a:ext cx="964942" cy="27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/>
                <a:t>Perempuan</a:t>
              </a:r>
              <a:endParaRPr lang="en-US" sz="1200" dirty="0"/>
            </a:p>
          </p:txBody>
        </p:sp>
        <p:sp>
          <p:nvSpPr>
            <p:cNvPr id="124" name="Title 1"/>
            <p:cNvSpPr txBox="1">
              <a:spLocks/>
            </p:cNvSpPr>
            <p:nvPr/>
          </p:nvSpPr>
          <p:spPr>
            <a:xfrm>
              <a:off x="4805049" y="1442570"/>
              <a:ext cx="7212373" cy="203302"/>
            </a:xfrm>
            <a:prstGeom prst="rect">
              <a:avLst/>
            </a:prstGeom>
          </p:spPr>
          <p:txBody>
            <a:bodyPr vert="horz" lIns="91461" tIns="45731" rIns="91461" bIns="45731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b="1" dirty="0"/>
                <a:t>PEMIMPIN MUDA (&lt;40 TAHUN)</a:t>
              </a:r>
              <a:endParaRPr lang="en-US" sz="1200" dirty="0"/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6145007" y="1844314"/>
              <a:ext cx="1516574" cy="27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81,090 (25%)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10500848" y="1866252"/>
              <a:ext cx="1516574" cy="27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53,626 (16%)</a:t>
              </a:r>
            </a:p>
          </p:txBody>
        </p:sp>
        <p:sp>
          <p:nvSpPr>
            <p:cNvPr id="130" name="Left Brace 129"/>
            <p:cNvSpPr/>
            <p:nvPr/>
          </p:nvSpPr>
          <p:spPr>
            <a:xfrm rot="16200000">
              <a:off x="8977470" y="-1893326"/>
              <a:ext cx="197432" cy="5862358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8698596" y="2232118"/>
              <a:ext cx="1104156" cy="27706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134,716 (41%)</a:t>
              </a:r>
            </a:p>
          </p:txBody>
        </p:sp>
        <p:sp>
          <p:nvSpPr>
            <p:cNvPr id="139" name="Title 1"/>
            <p:cNvSpPr txBox="1">
              <a:spLocks/>
            </p:cNvSpPr>
            <p:nvPr/>
          </p:nvSpPr>
          <p:spPr>
            <a:xfrm>
              <a:off x="6087404" y="2474211"/>
              <a:ext cx="5912160" cy="310296"/>
            </a:xfrm>
            <a:prstGeom prst="rect">
              <a:avLst/>
            </a:prstGeom>
          </p:spPr>
          <p:txBody>
            <a:bodyPr vert="horz" lIns="91461" tIns="45731" rIns="91461" bIns="45731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200" b="1" dirty="0"/>
                <a:t>PEMIMPIN MUDA (&lt;35 TAHUN)</a:t>
              </a:r>
              <a:endParaRPr lang="en-US" sz="1200" dirty="0"/>
            </a:p>
          </p:txBody>
        </p:sp>
        <p:sp>
          <p:nvSpPr>
            <p:cNvPr id="142" name="Left-Right Arrow 141"/>
            <p:cNvSpPr/>
            <p:nvPr/>
          </p:nvSpPr>
          <p:spPr>
            <a:xfrm>
              <a:off x="6023198" y="848881"/>
              <a:ext cx="5976366" cy="15276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8379566" y="1113883"/>
              <a:ext cx="1590766" cy="27706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326,380 ORANG</a:t>
              </a:r>
            </a:p>
          </p:txBody>
        </p:sp>
        <p:sp>
          <p:nvSpPr>
            <p:cNvPr id="145" name="Left Brace 144"/>
            <p:cNvSpPr/>
            <p:nvPr/>
          </p:nvSpPr>
          <p:spPr>
            <a:xfrm rot="16200000">
              <a:off x="9218409" y="-596678"/>
              <a:ext cx="64530" cy="5465245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Left-Right Arrow 145"/>
            <p:cNvSpPr/>
            <p:nvPr/>
          </p:nvSpPr>
          <p:spPr>
            <a:xfrm>
              <a:off x="7470757" y="2678154"/>
              <a:ext cx="4512540" cy="138863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7" name="Picture 2" descr="Related imag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98" r="57519" b="11711"/>
            <a:stretch/>
          </p:blipFill>
          <p:spPr bwMode="auto">
            <a:xfrm>
              <a:off x="11704687" y="2828773"/>
              <a:ext cx="278610" cy="379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4" descr="Image result for SIMBOL LELAKI DAN PEREMPUAN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03" b="31904"/>
            <a:stretch/>
          </p:blipFill>
          <p:spPr bwMode="auto">
            <a:xfrm>
              <a:off x="7494495" y="2828774"/>
              <a:ext cx="330442" cy="379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9" name="TextBox 148"/>
            <p:cNvSpPr txBox="1"/>
            <p:nvPr/>
          </p:nvSpPr>
          <p:spPr>
            <a:xfrm>
              <a:off x="7713363" y="2786007"/>
              <a:ext cx="746293" cy="27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/>
                <a:t>Lelaki</a:t>
              </a:r>
              <a:endParaRPr lang="en-US" sz="1200" dirty="0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0772478" y="2775931"/>
              <a:ext cx="964942" cy="27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err="1"/>
                <a:t>Perempuan</a:t>
              </a:r>
              <a:endParaRPr lang="en-US" sz="1200" dirty="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7470756" y="2986947"/>
              <a:ext cx="1516574" cy="27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56,792 (17%)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10510906" y="2957494"/>
              <a:ext cx="1516574" cy="277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32,384 (10%)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9174949" y="3461278"/>
              <a:ext cx="1104156" cy="27706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/>
                <a:t>89,176 (27%)</a:t>
              </a:r>
            </a:p>
          </p:txBody>
        </p:sp>
        <p:sp>
          <p:nvSpPr>
            <p:cNvPr id="154" name="Left Brace 153"/>
            <p:cNvSpPr/>
            <p:nvPr/>
          </p:nvSpPr>
          <p:spPr>
            <a:xfrm rot="16200000">
              <a:off x="9707589" y="1112680"/>
              <a:ext cx="96409" cy="4522597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6" name="Straight Connector 155"/>
            <p:cNvCxnSpPr>
              <a:endCxn id="113" idx="3"/>
            </p:cNvCxnSpPr>
            <p:nvPr/>
          </p:nvCxnSpPr>
          <p:spPr>
            <a:xfrm>
              <a:off x="6087404" y="937636"/>
              <a:ext cx="0" cy="728071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>
              <a:endCxn id="146" idx="3"/>
            </p:cNvCxnSpPr>
            <p:nvPr/>
          </p:nvCxnSpPr>
          <p:spPr>
            <a:xfrm>
              <a:off x="7470757" y="1722753"/>
              <a:ext cx="0" cy="1024833"/>
            </a:xfrm>
            <a:prstGeom prst="line">
              <a:avLst/>
            </a:prstGeom>
            <a:ln w="15875" cmpd="sng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Flowchart: Delay 29"/>
          <p:cNvSpPr/>
          <p:nvPr/>
        </p:nvSpPr>
        <p:spPr>
          <a:xfrm flipH="1">
            <a:off x="11686357" y="6293407"/>
            <a:ext cx="504056" cy="584775"/>
          </a:xfrm>
          <a:prstGeom prst="flowChartDelay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00" b="1" dirty="0"/>
              <a:t>10</a:t>
            </a:r>
            <a:endParaRPr lang="en-MY" sz="1800" b="1" dirty="0"/>
          </a:p>
        </p:txBody>
      </p:sp>
    </p:spTree>
    <p:extLst>
      <p:ext uri="{BB962C8B-B14F-4D97-AF65-F5344CB8AC3E}">
        <p14:creationId xmlns:p14="http://schemas.microsoft.com/office/powerpoint/2010/main" val="1084316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58477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MY" sz="3200" b="1" dirty="0">
                <a:solidFill>
                  <a:schemeClr val="bg1"/>
                </a:solidFill>
              </a:rPr>
              <a:t>APAKAH SASARAN KEPIMPINAN MUDA NEGARA?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0707" t="49300" r="5113" b="20600"/>
          <a:stretch/>
        </p:blipFill>
        <p:spPr>
          <a:xfrm>
            <a:off x="226553" y="2205658"/>
            <a:ext cx="11737304" cy="30963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5246" y="4221882"/>
            <a:ext cx="5328592" cy="28803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Delay 5"/>
          <p:cNvSpPr/>
          <p:nvPr/>
        </p:nvSpPr>
        <p:spPr>
          <a:xfrm flipH="1">
            <a:off x="11686357" y="6293407"/>
            <a:ext cx="504056" cy="584775"/>
          </a:xfrm>
          <a:prstGeom prst="flowChartDelay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1800" b="1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4142989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58477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KEPIMPINAN YANG DILAKSANAKAN OLEH KBS</a:t>
            </a:r>
          </a:p>
        </p:txBody>
      </p:sp>
      <p:pic>
        <p:nvPicPr>
          <p:cNvPr id="3074" name="Picture 2" descr="Image result for parlimen bel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87" y="1005413"/>
            <a:ext cx="2043847" cy="17599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0026" y="911606"/>
            <a:ext cx="1880499" cy="18658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811" y="925417"/>
            <a:ext cx="2024263" cy="186584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anugerah remaja perdan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958" y="3785294"/>
            <a:ext cx="1890336" cy="189033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871" y="2875233"/>
            <a:ext cx="3173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2000" b="1" dirty="0"/>
              <a:t>PARLIMEN BELIA MALAYSIA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42284" y="2847730"/>
            <a:ext cx="19009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2000" b="1" dirty="0"/>
              <a:t>PROGRAM FELO</a:t>
            </a:r>
          </a:p>
          <a:p>
            <a:pPr algn="ctr"/>
            <a:r>
              <a:rPr lang="en-MY" sz="2000" b="1" dirty="0"/>
              <a:t> PERDANA</a:t>
            </a:r>
          </a:p>
        </p:txBody>
      </p:sp>
      <p:pic>
        <p:nvPicPr>
          <p:cNvPr id="3086" name="Picture 14" descr="Image result for sseay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841" y="997574"/>
            <a:ext cx="1915079" cy="191507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842251" y="2847730"/>
            <a:ext cx="25238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2000" b="1" dirty="0"/>
              <a:t>ANUGERAH PERDANA</a:t>
            </a:r>
          </a:p>
          <a:p>
            <a:pPr algn="ctr"/>
            <a:r>
              <a:rPr lang="en-MY" sz="2000" b="1" dirty="0"/>
              <a:t> BELIA NEGARA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66083" y="2847730"/>
            <a:ext cx="40045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2000" b="1" dirty="0"/>
              <a:t>SHIP OF THE SOUTHEAST ASIAN AND JAPANESE YOUTH PROGRAM</a:t>
            </a:r>
          </a:p>
          <a:p>
            <a:pPr algn="ctr" fontAlgn="base"/>
            <a:r>
              <a:rPr lang="en-US" sz="2000" b="1" dirty="0"/>
              <a:t>(SSEAYP)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17364" y="5816196"/>
            <a:ext cx="3142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MY" sz="1800" b="1" dirty="0"/>
              <a:t>ANUGERAH REMAJA PERDANA</a:t>
            </a:r>
          </a:p>
          <a:p>
            <a:pPr algn="ctr"/>
            <a:r>
              <a:rPr lang="en-MY" sz="1800" b="1" dirty="0"/>
              <a:t>(ARP)</a:t>
            </a:r>
          </a:p>
        </p:txBody>
      </p:sp>
      <p:sp>
        <p:nvSpPr>
          <p:cNvPr id="7" name="Rectangle 6"/>
          <p:cNvSpPr/>
          <p:nvPr/>
        </p:nvSpPr>
        <p:spPr>
          <a:xfrm>
            <a:off x="7117943" y="5816196"/>
            <a:ext cx="245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/>
              <a:t>MALAYSIA</a:t>
            </a:r>
          </a:p>
          <a:p>
            <a:pPr algn="ctr"/>
            <a:r>
              <a:rPr lang="en-US" sz="1600" b="1" dirty="0"/>
              <a:t> FUTURE LEADERS SCHOOL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4857" r="42331" b="4840"/>
          <a:stretch/>
        </p:blipFill>
        <p:spPr>
          <a:xfrm>
            <a:off x="7247334" y="3763865"/>
            <a:ext cx="2044983" cy="1911614"/>
          </a:xfrm>
          <a:prstGeom prst="ellipse">
            <a:avLst/>
          </a:prstGeom>
        </p:spPr>
      </p:pic>
      <p:sp>
        <p:nvSpPr>
          <p:cNvPr id="15" name="Flowchart: Delay 14"/>
          <p:cNvSpPr/>
          <p:nvPr/>
        </p:nvSpPr>
        <p:spPr>
          <a:xfrm flipH="1">
            <a:off x="11686357" y="6293407"/>
            <a:ext cx="504056" cy="584775"/>
          </a:xfrm>
          <a:prstGeom prst="flowChartDelay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1800" b="1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75089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58477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noProof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 YANG KITA PERLU FIKIRKAN?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74726" y="1557586"/>
            <a:ext cx="97930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ms-MY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Generasi  muda  perlu diberi ruang dan peluang  </a:t>
            </a:r>
            <a:r>
              <a:rPr lang="ms-MY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untuk </a:t>
            </a:r>
            <a:r>
              <a:rPr lang="ms-MY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berada di tahap kepimpinan kanan </a:t>
            </a:r>
            <a:r>
              <a:rPr lang="ms-MY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 pelbagai lapisan pengurusan pelbagai sektor </a:t>
            </a:r>
            <a:r>
              <a:rPr lang="ms-MY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selari dengan hala tuju Dasar Belia Malaysia (DBM).</a:t>
            </a:r>
          </a:p>
          <a:p>
            <a:pPr algn="just"/>
            <a:endParaRPr lang="ms-MY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ms-MY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Golongan muda wajar diberi platform untuk  bersuara.</a:t>
            </a:r>
          </a:p>
          <a:p>
            <a:pPr algn="just"/>
            <a:endParaRPr lang="ms-MY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ms-MY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Pandangan generasi muda penting  </a:t>
            </a:r>
            <a:r>
              <a:rPr lang="ms-MY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kerana tindakan mereka hari ini penting untuk menentukan masa depan negara.</a:t>
            </a:r>
          </a:p>
          <a:p>
            <a:pPr algn="just"/>
            <a:endParaRPr lang="ms-MY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ms-MY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Belia adalah aset dan bukan liabiliti.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1557586"/>
            <a:ext cx="1080120" cy="9799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4106261"/>
            <a:ext cx="1080120" cy="9799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5057785"/>
            <a:ext cx="1080120" cy="9799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90" y="3154737"/>
            <a:ext cx="1080120" cy="979919"/>
          </a:xfrm>
          <a:prstGeom prst="rect">
            <a:avLst/>
          </a:prstGeom>
        </p:spPr>
      </p:pic>
      <p:sp>
        <p:nvSpPr>
          <p:cNvPr id="10" name="Flowchart: Delay 9"/>
          <p:cNvSpPr/>
          <p:nvPr/>
        </p:nvSpPr>
        <p:spPr>
          <a:xfrm flipH="1">
            <a:off x="11686357" y="6293407"/>
            <a:ext cx="504056" cy="584775"/>
          </a:xfrm>
          <a:prstGeom prst="flowChartDelay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1800" b="1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271093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6986528"/>
          </a:xfrm>
          <a:prstGeom prst="rect">
            <a:avLst/>
          </a:prstGeom>
          <a:solidFill>
            <a:srgbClr val="183945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b="1" noProof="1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98661" y="1943180"/>
            <a:ext cx="97930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ms-MY" sz="9600" b="1" dirty="0">
                <a:solidFill>
                  <a:srgbClr val="F67C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</a:t>
            </a:r>
            <a:r>
              <a:rPr lang="ms-MY" sz="9600" b="1" u="sng" dirty="0">
                <a:solidFill>
                  <a:srgbClr val="F67C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SEDIA</a:t>
            </a:r>
            <a:r>
              <a:rPr lang="ms-MY" sz="9600" b="1" dirty="0">
                <a:solidFill>
                  <a:srgbClr val="F67C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KAH KITA?!</a:t>
            </a:r>
            <a:endParaRPr lang="ms-MY" sz="9600" dirty="0">
              <a:solidFill>
                <a:srgbClr val="F67C1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3759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32"/>
          <a:stretch/>
        </p:blipFill>
        <p:spPr>
          <a:xfrm>
            <a:off x="-4398" y="-26590"/>
            <a:ext cx="4731451" cy="685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65"/>
          <a:stretch/>
        </p:blipFill>
        <p:spPr>
          <a:xfrm flipH="1">
            <a:off x="7463358" y="-26590"/>
            <a:ext cx="4752528" cy="6853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2737149" y="4643471"/>
            <a:ext cx="67177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Web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Rasmi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dobe Song Std L" panose="02020300000000000000" pitchFamily="18" charset="-128"/>
                <a:cs typeface="Arial" panose="020B0604020202020204" pitchFamily="34" charset="0"/>
              </a:rPr>
              <a:t>http://www.iyres.gov.my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dobe Song Std L" panose="02020300000000000000" pitchFamily="18" charset="-128"/>
              <a:cs typeface="Arial" panose="020B0604020202020204" pitchFamily="34" charset="0"/>
            </a:endParaRP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Sosial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Facebook: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kbs.iyres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Youtube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</a:t>
            </a: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IyresKbsMalaysia,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Instagram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iyreskbs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Twitter :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iyreskbs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3052524"/>
            <a:ext cx="12191999" cy="156966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Institut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Penyelidikan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Pembangunan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Belia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Malaysia (IYRES)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Aras 10, Menara KBS,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Presint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4,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No.27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Persiaran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Perdana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Pusat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Pentadbiran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Kerajaan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Persekutuan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62570 Putrajaya, Malaysia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Adobe Gothic Std B" pitchFamily="34" charset="-128"/>
                <a:cs typeface="Arial" panose="020B0604020202020204" pitchFamily="34" charset="0"/>
              </a:rPr>
              <a:t>TEL  : 03 – 8871 3417;  FAX : 03 – 8871 3342; EMEL  : info@iyres.gov.my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" y="2731044"/>
            <a:ext cx="12192000" cy="3385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MAKLUMAT LANJUT, ANDA BOLEH HUBUNGI KAMI:-</a:t>
            </a:r>
            <a:endParaRPr kumimoji="0" lang="en-MY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5680" y="116632"/>
            <a:ext cx="5400600" cy="252155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98663" y="6300028"/>
            <a:ext cx="964907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[</a:t>
            </a:r>
            <a:r>
              <a:rPr kumimoji="0" lang="ms-MY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info</a:t>
            </a:r>
            <a:r>
              <a:rPr kumimoji="0" lang="ms-MY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@</a:t>
            </a:r>
            <a:r>
              <a:rPr kumimoji="0" lang="ms-MY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iyres.gov.my</a:t>
            </a:r>
            <a:r>
              <a:rPr kumimoji="0" lang="ms-MY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rPr>
              <a:t>/ 03-8871 3090/ 03-8871 3344]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7" r="25306"/>
          <a:stretch/>
        </p:blipFill>
        <p:spPr>
          <a:xfrm>
            <a:off x="551384" y="3069598"/>
            <a:ext cx="1536294" cy="14070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168"/>
          <a:stretch/>
        </p:blipFill>
        <p:spPr>
          <a:xfrm>
            <a:off x="10488488" y="3162453"/>
            <a:ext cx="1435971" cy="1440361"/>
          </a:xfrm>
          <a:prstGeom prst="rect">
            <a:avLst/>
          </a:prstGeom>
        </p:spPr>
      </p:pic>
      <p:sp>
        <p:nvSpPr>
          <p:cNvPr id="23" name="Flowchart: Delay 22"/>
          <p:cNvSpPr/>
          <p:nvPr/>
        </p:nvSpPr>
        <p:spPr>
          <a:xfrm flipH="1">
            <a:off x="11686356" y="-35301"/>
            <a:ext cx="504056" cy="584775"/>
          </a:xfrm>
          <a:prstGeom prst="flowChartDelay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06342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1 : KEMENTERIAN/ JABATAN/ AGENSI/ BADAN BERKANUN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1755648" y="711850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82" y="2610599"/>
            <a:ext cx="1035548" cy="776661"/>
          </a:xfrm>
          <a:prstGeom prst="rect">
            <a:avLst/>
          </a:prstGeom>
        </p:spPr>
      </p:pic>
      <p:sp>
        <p:nvSpPr>
          <p:cNvPr id="52" name="Subtitle 2"/>
          <p:cNvSpPr txBox="1">
            <a:spLocks/>
          </p:cNvSpPr>
          <p:nvPr/>
        </p:nvSpPr>
        <p:spPr>
          <a:xfrm>
            <a:off x="6032475" y="674789"/>
            <a:ext cx="2144565" cy="241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PERMOHONAN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855479" y="992716"/>
            <a:ext cx="3231615" cy="70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Jabatan Perkhidmatan Awam Malaysia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03680" y="1146480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4297182" y="2813993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56" name="Elbow Connector 55"/>
          <p:cNvCxnSpPr>
            <a:stCxn id="51" idx="1"/>
          </p:cNvCxnSpPr>
          <p:nvPr/>
        </p:nvCxnSpPr>
        <p:spPr>
          <a:xfrm rot="10800000">
            <a:off x="838696" y="2335758"/>
            <a:ext cx="2501887" cy="663173"/>
          </a:xfrm>
          <a:prstGeom prst="bentConnector3">
            <a:avLst>
              <a:gd name="adj1" fmla="val 100148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/>
          <p:cNvCxnSpPr/>
          <p:nvPr/>
        </p:nvCxnSpPr>
        <p:spPr>
          <a:xfrm flipV="1">
            <a:off x="4367014" y="1854224"/>
            <a:ext cx="807558" cy="803044"/>
          </a:xfrm>
          <a:prstGeom prst="bentConnector3">
            <a:avLst>
              <a:gd name="adj1" fmla="val 100032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Subtitle 2"/>
          <p:cNvSpPr txBox="1">
            <a:spLocks/>
          </p:cNvSpPr>
          <p:nvPr/>
        </p:nvSpPr>
        <p:spPr>
          <a:xfrm>
            <a:off x="9899671" y="691257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358750" y="1144299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61" name="Elbow Connector 60"/>
          <p:cNvCxnSpPr/>
          <p:nvPr/>
        </p:nvCxnSpPr>
        <p:spPr>
          <a:xfrm flipV="1">
            <a:off x="4362925" y="1642347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Subtitle 2"/>
          <p:cNvSpPr txBox="1">
            <a:spLocks/>
          </p:cNvSpPr>
          <p:nvPr/>
        </p:nvSpPr>
        <p:spPr>
          <a:xfrm>
            <a:off x="466108" y="3796666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8257952" y="3069754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67" name="Elbow Connector 66"/>
          <p:cNvCxnSpPr/>
          <p:nvPr/>
        </p:nvCxnSpPr>
        <p:spPr>
          <a:xfrm rot="10800000" flipV="1">
            <a:off x="2080044" y="3165442"/>
            <a:ext cx="1233592" cy="917949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>
            <a:off x="3858357" y="3360365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303118" y="3052985"/>
            <a:ext cx="14968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[PAP/BPP]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4" y="4695560"/>
            <a:ext cx="342951" cy="34295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02" y="4708408"/>
            <a:ext cx="369332" cy="369332"/>
          </a:xfrm>
          <a:prstGeom prst="rect">
            <a:avLst/>
          </a:prstGeom>
        </p:spPr>
      </p:pic>
      <p:sp>
        <p:nvSpPr>
          <p:cNvPr id="74" name="Pentagon 73"/>
          <p:cNvSpPr/>
          <p:nvPr/>
        </p:nvSpPr>
        <p:spPr>
          <a:xfrm>
            <a:off x="267417" y="5085978"/>
            <a:ext cx="3183778" cy="468000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Pengurusan Tertinggi (Jusa C &amp; ke Atas)  </a:t>
            </a: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(3,812)</a:t>
            </a:r>
          </a:p>
        </p:txBody>
      </p:sp>
      <p:sp>
        <p:nvSpPr>
          <p:cNvPr id="75" name="Pentagon 74"/>
          <p:cNvSpPr/>
          <p:nvPr/>
        </p:nvSpPr>
        <p:spPr>
          <a:xfrm>
            <a:off x="267416" y="5626090"/>
            <a:ext cx="3183777" cy="468000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Pengurusan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Profesional (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Gred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41 - 56) 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78,666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753263" y="4708408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sp>
        <p:nvSpPr>
          <p:cNvPr id="78" name="Equal 77"/>
          <p:cNvSpPr/>
          <p:nvPr/>
        </p:nvSpPr>
        <p:spPr>
          <a:xfrm>
            <a:off x="5253798" y="5140496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718942" y="5065233"/>
            <a:ext cx="1429200" cy="435263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22 (0.6%)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9" name="Equal 88"/>
          <p:cNvSpPr/>
          <p:nvPr/>
        </p:nvSpPr>
        <p:spPr>
          <a:xfrm>
            <a:off x="5253798" y="5644552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718942" y="5568952"/>
            <a:ext cx="1429727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45,711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(58.1%)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29" y="4599452"/>
            <a:ext cx="414518" cy="414518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40606" y="642551"/>
            <a:ext cx="1909812" cy="1848343"/>
            <a:chOff x="2100636" y="602711"/>
            <a:chExt cx="2453751" cy="203404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83" y="1338494"/>
            <a:ext cx="1223849" cy="130395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14451"/>
          <a:stretch/>
        </p:blipFill>
        <p:spPr>
          <a:xfrm>
            <a:off x="5028555" y="591879"/>
            <a:ext cx="998526" cy="1163206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7588014" y="582740"/>
            <a:ext cx="2518216" cy="2021443"/>
            <a:chOff x="1505907" y="4064894"/>
            <a:chExt cx="2935580" cy="2389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148" y="2277666"/>
            <a:ext cx="1897373" cy="1417413"/>
          </a:xfrm>
          <a:prstGeom prst="rect">
            <a:avLst/>
          </a:prstGeom>
        </p:spPr>
      </p:pic>
      <p:sp>
        <p:nvSpPr>
          <p:cNvPr id="138" name="Rectangle 137"/>
          <p:cNvSpPr/>
          <p:nvPr/>
        </p:nvSpPr>
        <p:spPr>
          <a:xfrm>
            <a:off x="5594237" y="506844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 (0.2%)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591150" y="5572504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20,216 (25.7%)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690884" y="506844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14(0.4%)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686025" y="5572504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25,495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(32.4%)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863" y="4708408"/>
            <a:ext cx="342951" cy="342951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02" y="4708408"/>
            <a:ext cx="369332" cy="369332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7948245" y="4708408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sp>
        <p:nvSpPr>
          <p:cNvPr id="145" name="Equal 144"/>
          <p:cNvSpPr/>
          <p:nvPr/>
        </p:nvSpPr>
        <p:spPr>
          <a:xfrm>
            <a:off x="9454564" y="5140456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7919708" y="5068448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(0.16%)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7" name="Equal 146"/>
          <p:cNvSpPr/>
          <p:nvPr/>
        </p:nvSpPr>
        <p:spPr>
          <a:xfrm>
            <a:off x="9454564" y="5644512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7919708" y="5572504"/>
            <a:ext cx="1429727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25,598 (33%)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89220" y="506844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(0.03%)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86133" y="5572504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11,931 (15.5%)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10883854" y="506844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 (0.13%)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10881008" y="5572504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13,667 (17.5%)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" y="3424028"/>
            <a:ext cx="1151674" cy="863756"/>
          </a:xfrm>
          <a:prstGeom prst="rect">
            <a:avLst/>
          </a:prstGeom>
        </p:spPr>
      </p:pic>
      <p:cxnSp>
        <p:nvCxnSpPr>
          <p:cNvPr id="104" name="Straight Connector 103"/>
          <p:cNvCxnSpPr/>
          <p:nvPr/>
        </p:nvCxnSpPr>
        <p:spPr>
          <a:xfrm>
            <a:off x="3574926" y="5023048"/>
            <a:ext cx="0" cy="114305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36128" y="6449902"/>
            <a:ext cx="1057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Badan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MY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Berkanun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Persekutuan (BBP), </a:t>
            </a:r>
            <a:r>
              <a:rPr kumimoji="0" lang="en-MY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Perkhidmatan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MY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Awam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Persekutuan (PAP)</a:t>
            </a:r>
          </a:p>
        </p:txBody>
      </p:sp>
      <p:graphicFrame>
        <p:nvGraphicFramePr>
          <p:cNvPr id="76" name="Table 75"/>
          <p:cNvGraphicFramePr>
            <a:graphicFrameLocks noGrp="1"/>
          </p:cNvGraphicFramePr>
          <p:nvPr>
            <p:extLst/>
          </p:nvPr>
        </p:nvGraphicFramePr>
        <p:xfrm>
          <a:off x="6274259" y="3645818"/>
          <a:ext cx="5200977" cy="5540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3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1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1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100" dirty="0">
                          <a:latin typeface="Tw Cen MT" panose="020B0602020104020603" pitchFamily="34" charset="0"/>
                        </a:rPr>
                        <a:t>TARIKH TERIMA DATA</a:t>
                      </a:r>
                      <a:endParaRPr lang="en-MY"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95">
                <a:tc>
                  <a:txBody>
                    <a:bodyPr/>
                    <a:lstStyle/>
                    <a:p>
                      <a:pPr algn="ctr"/>
                      <a:r>
                        <a:rPr lang="en-MY" sz="1100" kern="1200" dirty="0" err="1">
                          <a:effectLst/>
                          <a:latin typeface="Tw Cen MT" panose="020B0602020104020603" pitchFamily="34" charset="0"/>
                        </a:rPr>
                        <a:t>Bahagian</a:t>
                      </a:r>
                      <a:r>
                        <a:rPr lang="en-MY" sz="1100" kern="1200" dirty="0">
                          <a:effectLst/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MY" sz="1100" kern="1200" dirty="0" err="1">
                          <a:effectLst/>
                          <a:latin typeface="Tw Cen MT" panose="020B0602020104020603" pitchFamily="34" charset="0"/>
                        </a:rPr>
                        <a:t>Penyelidikan</a:t>
                      </a:r>
                      <a:r>
                        <a:rPr lang="en-MY" sz="1100" kern="1200" dirty="0">
                          <a:effectLst/>
                          <a:latin typeface="Tw Cen MT" panose="020B0602020104020603" pitchFamily="34" charset="0"/>
                        </a:rPr>
                        <a:t>, </a:t>
                      </a:r>
                      <a:r>
                        <a:rPr lang="en-MY" sz="1100" kern="1200" dirty="0" err="1">
                          <a:effectLst/>
                          <a:latin typeface="Tw Cen MT" panose="020B0602020104020603" pitchFamily="34" charset="0"/>
                        </a:rPr>
                        <a:t>Perancangan</a:t>
                      </a:r>
                      <a:r>
                        <a:rPr lang="en-MY" sz="1100" kern="1200" dirty="0">
                          <a:effectLst/>
                          <a:latin typeface="Tw Cen MT" panose="020B0602020104020603" pitchFamily="34" charset="0"/>
                        </a:rPr>
                        <a:t> Dan </a:t>
                      </a:r>
                      <a:r>
                        <a:rPr lang="en-MY" sz="1100" kern="1200" dirty="0" err="1">
                          <a:effectLst/>
                          <a:latin typeface="Tw Cen MT" panose="020B0602020104020603" pitchFamily="34" charset="0"/>
                        </a:rPr>
                        <a:t>Dasar</a:t>
                      </a:r>
                      <a:r>
                        <a:rPr lang="en-MY" sz="1100" kern="1200" dirty="0">
                          <a:effectLst/>
                          <a:latin typeface="Tw Cen MT" panose="020B0602020104020603" pitchFamily="34" charset="0"/>
                        </a:rPr>
                        <a:t>, JPA</a:t>
                      </a:r>
                      <a:endParaRPr lang="en-MY" sz="11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100" dirty="0">
                          <a:latin typeface="Tw Cen MT" panose="020B0602020104020603" pitchFamily="34" charset="0"/>
                        </a:rPr>
                        <a:t>26 November 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80" name="Straight Connector 79"/>
          <p:cNvCxnSpPr/>
          <p:nvPr/>
        </p:nvCxnSpPr>
        <p:spPr>
          <a:xfrm>
            <a:off x="7823398" y="5005518"/>
            <a:ext cx="0" cy="114305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195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1 (a) : KEMENTERIAN</a:t>
            </a:r>
          </a:p>
        </p:txBody>
      </p:sp>
      <p:sp>
        <p:nvSpPr>
          <p:cNvPr id="62" name="Subtitle 2"/>
          <p:cNvSpPr txBox="1">
            <a:spLocks/>
          </p:cNvSpPr>
          <p:nvPr/>
        </p:nvSpPr>
        <p:spPr>
          <a:xfrm>
            <a:off x="1755648" y="711850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82" y="2610599"/>
            <a:ext cx="1035548" cy="776661"/>
          </a:xfrm>
          <a:prstGeom prst="rect">
            <a:avLst/>
          </a:prstGeom>
        </p:spPr>
      </p:pic>
      <p:sp>
        <p:nvSpPr>
          <p:cNvPr id="66" name="Subtitle 2"/>
          <p:cNvSpPr txBox="1">
            <a:spLocks/>
          </p:cNvSpPr>
          <p:nvPr/>
        </p:nvSpPr>
        <p:spPr>
          <a:xfrm>
            <a:off x="6032475" y="674789"/>
            <a:ext cx="2144565" cy="241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PERMOHONAN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855479" y="992716"/>
            <a:ext cx="3231615" cy="70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Jabatan Perkhidmatan Awam Malaysia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803680" y="1146480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2" name="Subtitle 2"/>
          <p:cNvSpPr txBox="1">
            <a:spLocks/>
          </p:cNvSpPr>
          <p:nvPr/>
        </p:nvSpPr>
        <p:spPr>
          <a:xfrm>
            <a:off x="4297182" y="2813993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83" name="Elbow Connector 82"/>
          <p:cNvCxnSpPr>
            <a:stCxn id="64" idx="1"/>
          </p:cNvCxnSpPr>
          <p:nvPr/>
        </p:nvCxnSpPr>
        <p:spPr>
          <a:xfrm rot="10800000">
            <a:off x="838696" y="2335758"/>
            <a:ext cx="2501887" cy="663173"/>
          </a:xfrm>
          <a:prstGeom prst="bentConnector3">
            <a:avLst>
              <a:gd name="adj1" fmla="val 100148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4" name="Elbow Connector 83"/>
          <p:cNvCxnSpPr/>
          <p:nvPr/>
        </p:nvCxnSpPr>
        <p:spPr>
          <a:xfrm flipV="1">
            <a:off x="4367014" y="1854224"/>
            <a:ext cx="807558" cy="803044"/>
          </a:xfrm>
          <a:prstGeom prst="bentConnector3">
            <a:avLst>
              <a:gd name="adj1" fmla="val 100032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5" name="Subtitle 2"/>
          <p:cNvSpPr txBox="1">
            <a:spLocks/>
          </p:cNvSpPr>
          <p:nvPr/>
        </p:nvSpPr>
        <p:spPr>
          <a:xfrm>
            <a:off x="9899671" y="691257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9358750" y="1144299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87" name="Elbow Connector 86"/>
          <p:cNvCxnSpPr/>
          <p:nvPr/>
        </p:nvCxnSpPr>
        <p:spPr>
          <a:xfrm flipV="1">
            <a:off x="4362925" y="1642347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8" name="Subtitle 2"/>
          <p:cNvSpPr txBox="1">
            <a:spLocks/>
          </p:cNvSpPr>
          <p:nvPr/>
        </p:nvSpPr>
        <p:spPr>
          <a:xfrm>
            <a:off x="466108" y="3796666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90" name="Subtitle 2"/>
          <p:cNvSpPr txBox="1">
            <a:spLocks/>
          </p:cNvSpPr>
          <p:nvPr/>
        </p:nvSpPr>
        <p:spPr>
          <a:xfrm>
            <a:off x="8257952" y="3069754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91" name="Elbow Connector 90"/>
          <p:cNvCxnSpPr/>
          <p:nvPr/>
        </p:nvCxnSpPr>
        <p:spPr>
          <a:xfrm rot="10800000" flipV="1">
            <a:off x="2080044" y="3165442"/>
            <a:ext cx="1233592" cy="917949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Elbow Connector 92"/>
          <p:cNvCxnSpPr/>
          <p:nvPr/>
        </p:nvCxnSpPr>
        <p:spPr>
          <a:xfrm>
            <a:off x="3858357" y="3360365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4" name="Rectangle 93"/>
          <p:cNvSpPr/>
          <p:nvPr/>
        </p:nvSpPr>
        <p:spPr>
          <a:xfrm>
            <a:off x="5423675" y="3052985"/>
            <a:ext cx="89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[PAP]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95" name="Picture 9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4" y="4731197"/>
            <a:ext cx="342951" cy="342951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02" y="4744045"/>
            <a:ext cx="369332" cy="369332"/>
          </a:xfrm>
          <a:prstGeom prst="rect">
            <a:avLst/>
          </a:prstGeom>
        </p:spPr>
      </p:pic>
      <p:sp>
        <p:nvSpPr>
          <p:cNvPr id="97" name="Pentagon 96"/>
          <p:cNvSpPr/>
          <p:nvPr/>
        </p:nvSpPr>
        <p:spPr>
          <a:xfrm>
            <a:off x="320561" y="5032077"/>
            <a:ext cx="3183778" cy="468000"/>
          </a:xfrm>
          <a:prstGeom prst="homePlate">
            <a:avLst/>
          </a:prstGeom>
          <a:solidFill>
            <a:srgbClr val="FFFF66"/>
          </a:solidFill>
          <a:ln w="1524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Pengurusan Tertinggi (Jusa C &amp; ke Atas) </a:t>
            </a:r>
            <a:r>
              <a:rPr kumimoji="0" lang="en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1,570</a:t>
            </a:r>
            <a:r>
              <a:rPr kumimoji="0" lang="en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8" name="Pentagon 97"/>
          <p:cNvSpPr/>
          <p:nvPr/>
        </p:nvSpPr>
        <p:spPr>
          <a:xfrm>
            <a:off x="320560" y="5536133"/>
            <a:ext cx="3183777" cy="468000"/>
          </a:xfrm>
          <a:prstGeom prst="homePlate">
            <a:avLst/>
          </a:prstGeom>
          <a:solidFill>
            <a:srgbClr val="FFFF66"/>
          </a:solidFill>
          <a:ln w="1524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Pengurusan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Profesional (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Gred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54 - 56) </a:t>
            </a:r>
            <a:r>
              <a:rPr kumimoji="0" lang="en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9,799</a:t>
            </a:r>
            <a:r>
              <a:rPr kumimoji="0" lang="en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3753263" y="4744045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sp>
        <p:nvSpPr>
          <p:cNvPr id="100" name="Equal 99"/>
          <p:cNvSpPr/>
          <p:nvPr/>
        </p:nvSpPr>
        <p:spPr>
          <a:xfrm>
            <a:off x="5253798" y="5176133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3718942" y="5100870"/>
            <a:ext cx="1429200" cy="435263"/>
          </a:xfrm>
          <a:prstGeom prst="roundRect">
            <a:avLst/>
          </a:prstGeom>
          <a:solidFill>
            <a:srgbClr val="0000FF"/>
          </a:solidFill>
          <a:ln w="1524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13 (0.8%)</a:t>
            </a:r>
            <a:endParaRPr kumimoji="0" lang="en-MY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02" name="Equal 101"/>
          <p:cNvSpPr/>
          <p:nvPr/>
        </p:nvSpPr>
        <p:spPr>
          <a:xfrm>
            <a:off x="5253798" y="5680189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3718942" y="5604589"/>
            <a:ext cx="1429727" cy="435600"/>
          </a:xfrm>
          <a:prstGeom prst="roundRect">
            <a:avLst/>
          </a:prstGeom>
          <a:solidFill>
            <a:srgbClr val="0000FF"/>
          </a:solidFill>
          <a:ln w="1524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2,508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(25.6%)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29" y="4617559"/>
            <a:ext cx="414518" cy="414518"/>
          </a:xfrm>
          <a:prstGeom prst="rect">
            <a:avLst/>
          </a:prstGeom>
        </p:spPr>
      </p:pic>
      <p:grpSp>
        <p:nvGrpSpPr>
          <p:cNvPr id="108" name="Group 107"/>
          <p:cNvGrpSpPr/>
          <p:nvPr/>
        </p:nvGrpSpPr>
        <p:grpSpPr>
          <a:xfrm>
            <a:off x="40606" y="642551"/>
            <a:ext cx="1909812" cy="1848343"/>
            <a:chOff x="2100636" y="602711"/>
            <a:chExt cx="2453751" cy="2034041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pic>
        <p:nvPicPr>
          <p:cNvPr id="114" name="Picture 1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83" y="1338494"/>
            <a:ext cx="1223849" cy="1303955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14451"/>
          <a:stretch/>
        </p:blipFill>
        <p:spPr>
          <a:xfrm>
            <a:off x="5028555" y="591879"/>
            <a:ext cx="998526" cy="1163206"/>
          </a:xfrm>
          <a:prstGeom prst="rect">
            <a:avLst/>
          </a:prstGeom>
        </p:spPr>
      </p:pic>
      <p:grpSp>
        <p:nvGrpSpPr>
          <p:cNvPr id="117" name="Group 116"/>
          <p:cNvGrpSpPr/>
          <p:nvPr/>
        </p:nvGrpSpPr>
        <p:grpSpPr>
          <a:xfrm>
            <a:off x="7588014" y="582740"/>
            <a:ext cx="2518216" cy="2021443"/>
            <a:chOff x="1505907" y="4064894"/>
            <a:chExt cx="2935580" cy="2389236"/>
          </a:xfrm>
        </p:grpSpPr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5" name="Picture 12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6" name="Picture 12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7" name="Picture 126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28" name="Picture 1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148" y="2277666"/>
            <a:ext cx="1897373" cy="1417413"/>
          </a:xfrm>
          <a:prstGeom prst="rect">
            <a:avLst/>
          </a:prstGeom>
        </p:spPr>
      </p:pic>
      <p:sp>
        <p:nvSpPr>
          <p:cNvPr id="129" name="Rectangle 128"/>
          <p:cNvSpPr/>
          <p:nvPr/>
        </p:nvSpPr>
        <p:spPr>
          <a:xfrm>
            <a:off x="5594237" y="5104085"/>
            <a:ext cx="1044000" cy="432000"/>
          </a:xfrm>
          <a:prstGeom prst="rect">
            <a:avLst/>
          </a:prstGeom>
          <a:ln w="1524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(0.1%)</a:t>
            </a:r>
            <a:endParaRPr kumimoji="0" lang="en-MY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5591150" y="5608141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832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(8.5%)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6690884" y="5104085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11 (0.7%)</a:t>
            </a:r>
            <a:endParaRPr kumimoji="0" lang="en-MY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3" name="Rectangle 132"/>
          <p:cNvSpPr/>
          <p:nvPr/>
        </p:nvSpPr>
        <p:spPr>
          <a:xfrm>
            <a:off x="6686025" y="5608141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1,676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(17.1%)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34" name="Picture 1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863" y="4744045"/>
            <a:ext cx="342951" cy="342951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02" y="4744045"/>
            <a:ext cx="369332" cy="369332"/>
          </a:xfrm>
          <a:prstGeom prst="rect">
            <a:avLst/>
          </a:prstGeom>
        </p:spPr>
      </p:pic>
      <p:sp>
        <p:nvSpPr>
          <p:cNvPr id="136" name="Rectangle 135"/>
          <p:cNvSpPr/>
          <p:nvPr/>
        </p:nvSpPr>
        <p:spPr>
          <a:xfrm>
            <a:off x="7948245" y="4744045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sp>
        <p:nvSpPr>
          <p:cNvPr id="137" name="Equal 136"/>
          <p:cNvSpPr/>
          <p:nvPr/>
        </p:nvSpPr>
        <p:spPr>
          <a:xfrm>
            <a:off x="9454564" y="5176093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7919708" y="5104085"/>
            <a:ext cx="1429200" cy="435600"/>
          </a:xfrm>
          <a:prstGeom prst="round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(0.4%)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5" name="Equal 154"/>
          <p:cNvSpPr/>
          <p:nvPr/>
        </p:nvSpPr>
        <p:spPr>
          <a:xfrm>
            <a:off x="9454564" y="5680149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6" name="Rounded Rectangle 155"/>
          <p:cNvSpPr/>
          <p:nvPr/>
        </p:nvSpPr>
        <p:spPr>
          <a:xfrm>
            <a:off x="7919708" y="5608141"/>
            <a:ext cx="1429727" cy="435600"/>
          </a:xfrm>
          <a:prstGeom prst="round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283 (2.9%)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9789220" y="5104085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(0.1%)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8" name="Rectangle 157"/>
          <p:cNvSpPr/>
          <p:nvPr/>
        </p:nvSpPr>
        <p:spPr>
          <a:xfrm>
            <a:off x="9786133" y="5608141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118 (1.2%)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9" name="Rectangle 158"/>
          <p:cNvSpPr/>
          <p:nvPr/>
        </p:nvSpPr>
        <p:spPr>
          <a:xfrm>
            <a:off x="10883854" y="5104085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 (0.3%)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10881008" y="5608141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165 (1.7%)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61" name="Picture 1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" y="3424028"/>
            <a:ext cx="1151674" cy="863756"/>
          </a:xfrm>
          <a:prstGeom prst="rect">
            <a:avLst/>
          </a:prstGeom>
        </p:spPr>
      </p:pic>
      <p:sp>
        <p:nvSpPr>
          <p:cNvPr id="162" name="TextBox 161"/>
          <p:cNvSpPr txBox="1"/>
          <p:nvPr/>
        </p:nvSpPr>
        <p:spPr>
          <a:xfrm>
            <a:off x="136128" y="6449902"/>
            <a:ext cx="1057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Perkhidmatan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MY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Awam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Persekutuan (PAP)</a:t>
            </a:r>
          </a:p>
        </p:txBody>
      </p:sp>
      <p:graphicFrame>
        <p:nvGraphicFramePr>
          <p:cNvPr id="163" name="Table 162"/>
          <p:cNvGraphicFramePr>
            <a:graphicFrameLocks noGrp="1"/>
          </p:cNvGraphicFramePr>
          <p:nvPr>
            <p:extLst/>
          </p:nvPr>
        </p:nvGraphicFramePr>
        <p:xfrm>
          <a:off x="6274259" y="3645818"/>
          <a:ext cx="5200977" cy="5540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3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1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1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100" dirty="0">
                          <a:latin typeface="Tw Cen MT" panose="020B0602020104020603" pitchFamily="34" charset="0"/>
                        </a:rPr>
                        <a:t>TARIKH TERIMA DATA</a:t>
                      </a:r>
                      <a:endParaRPr lang="en-MY"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95">
                <a:tc>
                  <a:txBody>
                    <a:bodyPr/>
                    <a:lstStyle/>
                    <a:p>
                      <a:pPr algn="ctr"/>
                      <a:r>
                        <a:rPr lang="en-MY" sz="1100" kern="1200" dirty="0" err="1">
                          <a:effectLst/>
                          <a:latin typeface="Tw Cen MT" panose="020B0602020104020603" pitchFamily="34" charset="0"/>
                        </a:rPr>
                        <a:t>Bahagian</a:t>
                      </a:r>
                      <a:r>
                        <a:rPr lang="en-MY" sz="1100" kern="1200" dirty="0">
                          <a:effectLst/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MY" sz="1100" kern="1200" dirty="0" err="1">
                          <a:effectLst/>
                          <a:latin typeface="Tw Cen MT" panose="020B0602020104020603" pitchFamily="34" charset="0"/>
                        </a:rPr>
                        <a:t>Penyelidikan</a:t>
                      </a:r>
                      <a:r>
                        <a:rPr lang="en-MY" sz="1100" kern="1200" dirty="0">
                          <a:effectLst/>
                          <a:latin typeface="Tw Cen MT" panose="020B0602020104020603" pitchFamily="34" charset="0"/>
                        </a:rPr>
                        <a:t>, </a:t>
                      </a:r>
                      <a:r>
                        <a:rPr lang="en-MY" sz="1100" kern="1200" dirty="0" err="1">
                          <a:effectLst/>
                          <a:latin typeface="Tw Cen MT" panose="020B0602020104020603" pitchFamily="34" charset="0"/>
                        </a:rPr>
                        <a:t>Perancangan</a:t>
                      </a:r>
                      <a:r>
                        <a:rPr lang="en-MY" sz="1100" kern="1200" dirty="0">
                          <a:effectLst/>
                          <a:latin typeface="Tw Cen MT" panose="020B0602020104020603" pitchFamily="34" charset="0"/>
                        </a:rPr>
                        <a:t> Dan </a:t>
                      </a:r>
                      <a:r>
                        <a:rPr lang="en-MY" sz="1100" kern="1200" dirty="0" err="1">
                          <a:effectLst/>
                          <a:latin typeface="Tw Cen MT" panose="020B0602020104020603" pitchFamily="34" charset="0"/>
                        </a:rPr>
                        <a:t>Dasar</a:t>
                      </a:r>
                      <a:r>
                        <a:rPr lang="en-MY" sz="1100" kern="1200" dirty="0">
                          <a:effectLst/>
                          <a:latin typeface="Tw Cen MT" panose="020B0602020104020603" pitchFamily="34" charset="0"/>
                        </a:rPr>
                        <a:t>, JPA</a:t>
                      </a:r>
                      <a:endParaRPr lang="en-MY" sz="11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100" dirty="0">
                          <a:latin typeface="Tw Cen MT" panose="020B0602020104020603" pitchFamily="34" charset="0"/>
                        </a:rPr>
                        <a:t>26 November 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1" name="Straight Connector 60"/>
          <p:cNvCxnSpPr/>
          <p:nvPr/>
        </p:nvCxnSpPr>
        <p:spPr>
          <a:xfrm>
            <a:off x="3574926" y="4731197"/>
            <a:ext cx="0" cy="1548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823398" y="4797946"/>
            <a:ext cx="0" cy="1548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682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PERKHIDMATAN AWAM PERSEKUTUAN (PAP)</a:t>
            </a:r>
          </a:p>
        </p:txBody>
      </p:sp>
      <p:sp>
        <p:nvSpPr>
          <p:cNvPr id="10" name="Isosceles Triangle 9">
            <a:hlinkClick r:id="rId2" action="ppaction://hlinksldjump"/>
          </p:cNvPr>
          <p:cNvSpPr/>
          <p:nvPr/>
        </p:nvSpPr>
        <p:spPr>
          <a:xfrm>
            <a:off x="118542" y="65728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334505"/>
              </p:ext>
            </p:extLst>
          </p:nvPr>
        </p:nvGraphicFramePr>
        <p:xfrm>
          <a:off x="1702718" y="693490"/>
          <a:ext cx="9289032" cy="57682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75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13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06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BIL.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solidFill>
                            <a:schemeClr val="bg1"/>
                          </a:solidFill>
                          <a:effectLst/>
                        </a:rPr>
                        <a:t>PERKHIDMATAN AWAM PERSEKUTUAN (PAP)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>
                          <a:effectLst/>
                        </a:rPr>
                        <a:t>JABATAN PERDANA MENTERI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BELIA DAN SUKAN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KEMENTERIAN DALAM NEGERI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INDUSTRI UTAMA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KEMAJUAN LUAR BANDAR DAN WILAYAH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KERJA RAYA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KESIHATAN MALAYSIA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KEWANGAN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200" u="none" strike="noStrike">
                          <a:effectLst/>
                        </a:rPr>
                        <a:t>KEMENTERIAN KOMUNIKASI DAN MULTIMEDIA MALAYSIA</a:t>
                      </a:r>
                      <a:endParaRPr lang="fi-FI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LUAR NEGERI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PELANCONGAN DAN KEBUDAYAAN MALAYSIA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KEMENTERIAN PEMBANGUNAN WANITA, KELUARGA DAN MASYARAKAT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PENDIDIKAN MALAYSIA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PENDIDIKAN TINGGI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PENGANGKUTAN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16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PERDAGANGAN ANTARABANGSA DAN INDUSTRI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17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PERDAGANGAN DALAM NEGERI DAN HAL EHWAL PENGGUNA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18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PERTAHANAN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19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PERTANIAN DAN INDUSTRI ASAS TANI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20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200" u="none" strike="noStrike">
                          <a:effectLst/>
                        </a:rPr>
                        <a:t>KEMENTERIAN PERUMAHAN DAN KERAJAAN TEMPATAN</a:t>
                      </a:r>
                      <a:endParaRPr lang="fi-FI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21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SAINS, TEKNOLOGI DAN INOVASI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22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200" u="none" strike="noStrike">
                          <a:effectLst/>
                        </a:rPr>
                        <a:t>KEMENTERIAN SUMBER ASLI DAN ALAM SEKITAR</a:t>
                      </a:r>
                      <a:endParaRPr lang="sv-S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23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SUMBER MANUSIA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24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KEMENTERIAN TENAGA, TEKNOLOGI HIJAU DAN AIR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98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</a:rPr>
                        <a:t>25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KEMENTERIAN WILAYAH PERSEKUTUAN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494" marR="8494" marT="8494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035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1 (b) : JABATAN/ AGENSI/ BADAN BERKANUN</a:t>
            </a:r>
          </a:p>
        </p:txBody>
      </p:sp>
      <p:sp>
        <p:nvSpPr>
          <p:cNvPr id="73" name="Flowchart: Delay 72"/>
          <p:cNvSpPr/>
          <p:nvPr/>
        </p:nvSpPr>
        <p:spPr>
          <a:xfrm flipH="1">
            <a:off x="11686356" y="-35301"/>
            <a:ext cx="504056" cy="584775"/>
          </a:xfrm>
          <a:prstGeom prst="flowChartDelay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</a:t>
            </a:r>
          </a:p>
        </p:txBody>
      </p:sp>
      <p:sp>
        <p:nvSpPr>
          <p:cNvPr id="61" name="Subtitle 2"/>
          <p:cNvSpPr txBox="1">
            <a:spLocks/>
          </p:cNvSpPr>
          <p:nvPr/>
        </p:nvSpPr>
        <p:spPr>
          <a:xfrm>
            <a:off x="1755648" y="711850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82" y="2610599"/>
            <a:ext cx="1035548" cy="776661"/>
          </a:xfrm>
          <a:prstGeom prst="rect">
            <a:avLst/>
          </a:prstGeom>
        </p:spPr>
      </p:pic>
      <p:sp>
        <p:nvSpPr>
          <p:cNvPr id="65" name="Subtitle 2"/>
          <p:cNvSpPr txBox="1">
            <a:spLocks/>
          </p:cNvSpPr>
          <p:nvPr/>
        </p:nvSpPr>
        <p:spPr>
          <a:xfrm>
            <a:off x="6032475" y="674789"/>
            <a:ext cx="2144565" cy="241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PERMOHONAN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55479" y="992716"/>
            <a:ext cx="3231615" cy="70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Jabatan Perkhidmatan Awam Malaysia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803680" y="1146480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0" name="Subtitle 2"/>
          <p:cNvSpPr txBox="1">
            <a:spLocks/>
          </p:cNvSpPr>
          <p:nvPr/>
        </p:nvSpPr>
        <p:spPr>
          <a:xfrm>
            <a:off x="4297182" y="2813993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71" name="Elbow Connector 70"/>
          <p:cNvCxnSpPr>
            <a:stCxn id="63" idx="1"/>
          </p:cNvCxnSpPr>
          <p:nvPr/>
        </p:nvCxnSpPr>
        <p:spPr>
          <a:xfrm rot="10800000">
            <a:off x="838696" y="2335758"/>
            <a:ext cx="2501887" cy="663173"/>
          </a:xfrm>
          <a:prstGeom prst="bentConnector3">
            <a:avLst>
              <a:gd name="adj1" fmla="val 100148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2" name="Elbow Connector 71"/>
          <p:cNvCxnSpPr/>
          <p:nvPr/>
        </p:nvCxnSpPr>
        <p:spPr>
          <a:xfrm flipV="1">
            <a:off x="4367014" y="1854224"/>
            <a:ext cx="807558" cy="803044"/>
          </a:xfrm>
          <a:prstGeom prst="bentConnector3">
            <a:avLst>
              <a:gd name="adj1" fmla="val 100032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4" name="Subtitle 2"/>
          <p:cNvSpPr txBox="1">
            <a:spLocks/>
          </p:cNvSpPr>
          <p:nvPr/>
        </p:nvSpPr>
        <p:spPr>
          <a:xfrm>
            <a:off x="9899671" y="691257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9358750" y="1144299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76" name="Elbow Connector 75"/>
          <p:cNvCxnSpPr/>
          <p:nvPr/>
        </p:nvCxnSpPr>
        <p:spPr>
          <a:xfrm flipV="1">
            <a:off x="4362925" y="1642347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Subtitle 2"/>
          <p:cNvSpPr txBox="1">
            <a:spLocks/>
          </p:cNvSpPr>
          <p:nvPr/>
        </p:nvSpPr>
        <p:spPr>
          <a:xfrm>
            <a:off x="466108" y="3796666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78" name="Subtitle 2"/>
          <p:cNvSpPr txBox="1">
            <a:spLocks/>
          </p:cNvSpPr>
          <p:nvPr/>
        </p:nvSpPr>
        <p:spPr>
          <a:xfrm>
            <a:off x="8257952" y="3069754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80" name="Elbow Connector 79"/>
          <p:cNvCxnSpPr/>
          <p:nvPr/>
        </p:nvCxnSpPr>
        <p:spPr>
          <a:xfrm rot="10800000" flipV="1">
            <a:off x="2080044" y="3165442"/>
            <a:ext cx="1233592" cy="917949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Elbow Connector 80"/>
          <p:cNvCxnSpPr/>
          <p:nvPr/>
        </p:nvCxnSpPr>
        <p:spPr>
          <a:xfrm>
            <a:off x="3858357" y="3360365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5423675" y="3052985"/>
            <a:ext cx="8675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[BPP]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40606" y="642551"/>
            <a:ext cx="1909812" cy="1848343"/>
            <a:chOff x="2100636" y="602711"/>
            <a:chExt cx="2453751" cy="2034041"/>
          </a:xfrm>
        </p:grpSpPr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pic>
        <p:nvPicPr>
          <p:cNvPr id="110" name="Picture 10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83" y="1338494"/>
            <a:ext cx="1223849" cy="1303955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14451"/>
          <a:stretch/>
        </p:blipFill>
        <p:spPr>
          <a:xfrm>
            <a:off x="5028555" y="591879"/>
            <a:ext cx="998526" cy="1163206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7588014" y="582740"/>
            <a:ext cx="2518216" cy="2021443"/>
            <a:chOff x="1505907" y="4064894"/>
            <a:chExt cx="2935580" cy="2389236"/>
          </a:xfrm>
        </p:grpSpPr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21" name="Picture 1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148" y="2277666"/>
            <a:ext cx="1897373" cy="1417413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" y="3424028"/>
            <a:ext cx="1151674" cy="863756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136128" y="6449902"/>
            <a:ext cx="105750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Badan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MY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Berkanun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Persekutuan (BBP)</a:t>
            </a:r>
          </a:p>
        </p:txBody>
      </p:sp>
      <p:graphicFrame>
        <p:nvGraphicFramePr>
          <p:cNvPr id="131" name="Table 130"/>
          <p:cNvGraphicFramePr>
            <a:graphicFrameLocks noGrp="1"/>
          </p:cNvGraphicFramePr>
          <p:nvPr>
            <p:extLst/>
          </p:nvPr>
        </p:nvGraphicFramePr>
        <p:xfrm>
          <a:off x="6274259" y="3645818"/>
          <a:ext cx="5200977" cy="5540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3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4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1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1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100" dirty="0">
                          <a:latin typeface="Tw Cen MT" panose="020B0602020104020603" pitchFamily="34" charset="0"/>
                        </a:rPr>
                        <a:t>TARIKH TERIMA DATA</a:t>
                      </a:r>
                      <a:endParaRPr lang="en-MY" sz="11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95">
                <a:tc>
                  <a:txBody>
                    <a:bodyPr/>
                    <a:lstStyle/>
                    <a:p>
                      <a:pPr algn="ctr"/>
                      <a:r>
                        <a:rPr lang="en-MY" sz="1100" kern="1200" dirty="0" err="1">
                          <a:effectLst/>
                          <a:latin typeface="Tw Cen MT" panose="020B0602020104020603" pitchFamily="34" charset="0"/>
                        </a:rPr>
                        <a:t>Bahagian</a:t>
                      </a:r>
                      <a:r>
                        <a:rPr lang="en-MY" sz="1100" kern="1200" dirty="0">
                          <a:effectLst/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MY" sz="1100" kern="1200" dirty="0" err="1">
                          <a:effectLst/>
                          <a:latin typeface="Tw Cen MT" panose="020B0602020104020603" pitchFamily="34" charset="0"/>
                        </a:rPr>
                        <a:t>Penyelidikan</a:t>
                      </a:r>
                      <a:r>
                        <a:rPr lang="en-MY" sz="1100" kern="1200" dirty="0">
                          <a:effectLst/>
                          <a:latin typeface="Tw Cen MT" panose="020B0602020104020603" pitchFamily="34" charset="0"/>
                        </a:rPr>
                        <a:t>, </a:t>
                      </a:r>
                      <a:r>
                        <a:rPr lang="en-MY" sz="1100" kern="1200" dirty="0" err="1">
                          <a:effectLst/>
                          <a:latin typeface="Tw Cen MT" panose="020B0602020104020603" pitchFamily="34" charset="0"/>
                        </a:rPr>
                        <a:t>Perancangan</a:t>
                      </a:r>
                      <a:r>
                        <a:rPr lang="en-MY" sz="1100" kern="1200" dirty="0">
                          <a:effectLst/>
                          <a:latin typeface="Tw Cen MT" panose="020B0602020104020603" pitchFamily="34" charset="0"/>
                        </a:rPr>
                        <a:t> Dan </a:t>
                      </a:r>
                      <a:r>
                        <a:rPr lang="en-MY" sz="1100" kern="1200" dirty="0" err="1">
                          <a:effectLst/>
                          <a:latin typeface="Tw Cen MT" panose="020B0602020104020603" pitchFamily="34" charset="0"/>
                        </a:rPr>
                        <a:t>Dasar</a:t>
                      </a:r>
                      <a:r>
                        <a:rPr lang="en-MY" sz="1100" kern="1200" dirty="0">
                          <a:effectLst/>
                          <a:latin typeface="Tw Cen MT" panose="020B0602020104020603" pitchFamily="34" charset="0"/>
                        </a:rPr>
                        <a:t>, JPA</a:t>
                      </a:r>
                      <a:endParaRPr lang="en-MY" sz="11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100" dirty="0">
                          <a:latin typeface="Tw Cen MT" panose="020B0602020104020603" pitchFamily="34" charset="0"/>
                        </a:rPr>
                        <a:t>26 November 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38" name="Picture 1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4" y="4731197"/>
            <a:ext cx="342951" cy="342951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02" y="4744045"/>
            <a:ext cx="369332" cy="369332"/>
          </a:xfrm>
          <a:prstGeom prst="rect">
            <a:avLst/>
          </a:prstGeom>
        </p:spPr>
      </p:pic>
      <p:sp>
        <p:nvSpPr>
          <p:cNvPr id="140" name="Pentagon 139"/>
          <p:cNvSpPr/>
          <p:nvPr/>
        </p:nvSpPr>
        <p:spPr>
          <a:xfrm>
            <a:off x="320561" y="5032077"/>
            <a:ext cx="3183778" cy="468000"/>
          </a:xfrm>
          <a:prstGeom prst="homePlate">
            <a:avLst/>
          </a:prstGeom>
          <a:solidFill>
            <a:srgbClr val="FFFF66"/>
          </a:solidFill>
          <a:ln w="1524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Pengurusan Tertinggi (Jusa C &amp; ke Atas </a:t>
            </a:r>
            <a:r>
              <a:rPr kumimoji="0" lang="en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2,242</a:t>
            </a:r>
            <a:r>
              <a:rPr kumimoji="0" lang="en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1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1" name="Pentagon 140"/>
          <p:cNvSpPr/>
          <p:nvPr/>
        </p:nvSpPr>
        <p:spPr>
          <a:xfrm>
            <a:off x="320560" y="5536133"/>
            <a:ext cx="3183777" cy="468000"/>
          </a:xfrm>
          <a:prstGeom prst="homePlate">
            <a:avLst/>
          </a:prstGeom>
          <a:solidFill>
            <a:srgbClr val="FFFF66"/>
          </a:solidFill>
          <a:ln w="1524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Pengurusan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Profesional (</a:t>
            </a:r>
            <a:r>
              <a:rPr kumimoji="0" lang="es-E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Gred</a:t>
            </a: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41 - 56) </a:t>
            </a:r>
            <a:r>
              <a:rPr kumimoji="0" lang="en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68,867</a:t>
            </a:r>
            <a:r>
              <a:rPr kumimoji="0" lang="en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2" name="Rectangle 141"/>
          <p:cNvSpPr/>
          <p:nvPr/>
        </p:nvSpPr>
        <p:spPr>
          <a:xfrm>
            <a:off x="3753263" y="4744045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sp>
        <p:nvSpPr>
          <p:cNvPr id="143" name="Equal 142"/>
          <p:cNvSpPr/>
          <p:nvPr/>
        </p:nvSpPr>
        <p:spPr>
          <a:xfrm>
            <a:off x="5253798" y="5176133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4" name="Rounded Rectangle 143"/>
          <p:cNvSpPr/>
          <p:nvPr/>
        </p:nvSpPr>
        <p:spPr>
          <a:xfrm>
            <a:off x="3718942" y="5100870"/>
            <a:ext cx="1429200" cy="435263"/>
          </a:xfrm>
          <a:prstGeom prst="roundRect">
            <a:avLst/>
          </a:prstGeom>
          <a:solidFill>
            <a:srgbClr val="0000FF"/>
          </a:solidFill>
          <a:ln w="1524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9 (0.4%)</a:t>
            </a:r>
            <a:endParaRPr kumimoji="0" lang="en-MY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5" name="Equal 144"/>
          <p:cNvSpPr/>
          <p:nvPr/>
        </p:nvSpPr>
        <p:spPr>
          <a:xfrm>
            <a:off x="5253798" y="5680189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3718942" y="5604589"/>
            <a:ext cx="1429727" cy="435600"/>
          </a:xfrm>
          <a:prstGeom prst="roundRect">
            <a:avLst/>
          </a:prstGeom>
          <a:solidFill>
            <a:srgbClr val="0000FF"/>
          </a:solidFill>
          <a:ln w="1524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43,203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(63%)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147" name="Straight Connector 146"/>
          <p:cNvCxnSpPr/>
          <p:nvPr/>
        </p:nvCxnSpPr>
        <p:spPr>
          <a:xfrm>
            <a:off x="7823398" y="5104085"/>
            <a:ext cx="0" cy="99000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8" name="Picture 1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29" y="4617559"/>
            <a:ext cx="414518" cy="414518"/>
          </a:xfrm>
          <a:prstGeom prst="rect">
            <a:avLst/>
          </a:prstGeom>
        </p:spPr>
      </p:pic>
      <p:sp>
        <p:nvSpPr>
          <p:cNvPr id="149" name="Rectangle 148"/>
          <p:cNvSpPr/>
          <p:nvPr/>
        </p:nvSpPr>
        <p:spPr>
          <a:xfrm>
            <a:off x="5594237" y="5104085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(0.3%)</a:t>
            </a:r>
            <a:endParaRPr kumimoji="0" lang="en-MY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5591150" y="5608141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19,384 (28%)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6690884" y="5104085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 (0.1%)</a:t>
            </a:r>
            <a:endParaRPr kumimoji="0" lang="en-MY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6686025" y="5608141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23,819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(35%)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863" y="4744045"/>
            <a:ext cx="342951" cy="34295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02" y="4744045"/>
            <a:ext cx="369332" cy="369332"/>
          </a:xfrm>
          <a:prstGeom prst="rect">
            <a:avLst/>
          </a:prstGeom>
        </p:spPr>
      </p:pic>
      <p:sp>
        <p:nvSpPr>
          <p:cNvPr id="166" name="Rectangle 165"/>
          <p:cNvSpPr/>
          <p:nvPr/>
        </p:nvSpPr>
        <p:spPr>
          <a:xfrm>
            <a:off x="7948245" y="4744045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sp>
        <p:nvSpPr>
          <p:cNvPr id="167" name="Equal 166"/>
          <p:cNvSpPr/>
          <p:nvPr/>
        </p:nvSpPr>
        <p:spPr>
          <a:xfrm>
            <a:off x="9454564" y="5176093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ounded Rectangle 167"/>
          <p:cNvSpPr/>
          <p:nvPr/>
        </p:nvSpPr>
        <p:spPr>
          <a:xfrm>
            <a:off x="7919708" y="5104085"/>
            <a:ext cx="1429200" cy="435600"/>
          </a:xfrm>
          <a:prstGeom prst="roundRect">
            <a:avLst/>
          </a:prstGeom>
          <a:solidFill>
            <a:srgbClr val="0000FF"/>
          </a:solidFill>
          <a:ln w="1524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9" name="Equal 168"/>
          <p:cNvSpPr/>
          <p:nvPr/>
        </p:nvSpPr>
        <p:spPr>
          <a:xfrm>
            <a:off x="9454564" y="5680149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0" name="Rounded Rectangle 169"/>
          <p:cNvSpPr/>
          <p:nvPr/>
        </p:nvSpPr>
        <p:spPr>
          <a:xfrm>
            <a:off x="7919708" y="5608141"/>
            <a:ext cx="1429727" cy="435600"/>
          </a:xfrm>
          <a:prstGeom prst="roundRect">
            <a:avLst/>
          </a:prstGeom>
          <a:solidFill>
            <a:srgbClr val="0000FF"/>
          </a:solidFill>
          <a:ln w="1524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23,315 (37%)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1" name="Rectangle 170"/>
          <p:cNvSpPr/>
          <p:nvPr/>
        </p:nvSpPr>
        <p:spPr>
          <a:xfrm>
            <a:off x="9789220" y="5104085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9786133" y="5608141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11,813 (17%)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10883854" y="5104085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10881008" y="5608141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13,502 (20%)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175" name="Straight Connector 174"/>
          <p:cNvCxnSpPr/>
          <p:nvPr/>
        </p:nvCxnSpPr>
        <p:spPr>
          <a:xfrm>
            <a:off x="3574926" y="5032077"/>
            <a:ext cx="0" cy="990005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199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lowchart: Delay 72"/>
          <p:cNvSpPr/>
          <p:nvPr/>
        </p:nvSpPr>
        <p:spPr>
          <a:xfrm flipH="1">
            <a:off x="11711830" y="6301403"/>
            <a:ext cx="504056" cy="584775"/>
          </a:xfrm>
          <a:prstGeom prst="flowChartDelay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1800" b="1" dirty="0"/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470437" y="693490"/>
            <a:ext cx="5889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SG" sz="6000" b="1" dirty="0">
                <a:latin typeface="Arial" panose="020B0604020202020204" pitchFamily="34" charset="0"/>
              </a:rPr>
              <a:t>KEPIMPINAN?</a:t>
            </a:r>
            <a:endParaRPr lang="en-MY" sz="6000" b="1" dirty="0"/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09" y="2217873"/>
            <a:ext cx="3059737" cy="278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718942" y="2133650"/>
            <a:ext cx="3646384" cy="3646384"/>
          </a:xfrm>
          <a:prstGeom prst="ellipse">
            <a:avLst/>
          </a:prstGeom>
          <a:solidFill>
            <a:srgbClr val="18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MY" sz="20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Proses interaksi di antara individu dengan keseluruhan ahli-ahli yang menganggotai kumpulan (Thomas Gordon, 1995)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887294" y="909514"/>
            <a:ext cx="3312368" cy="3312368"/>
          </a:xfrm>
          <a:prstGeom prst="ellipse">
            <a:avLst/>
          </a:prstGeom>
          <a:solidFill>
            <a:srgbClr val="F67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MY" sz="20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Melibatkan keupayaan atau kekuatan untuk meyakinkan orang lain bekerja keras ke arah satu matlamat (Robert Fulmer, 1976)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8820174" y="3493996"/>
            <a:ext cx="3107680" cy="3176158"/>
          </a:xfrm>
          <a:prstGeom prst="ellipse">
            <a:avLst/>
          </a:prstGeom>
          <a:solidFill>
            <a:srgbClr val="D82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MY" sz="20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Proses pengaruh – mempengaruhi di antara pemimpin dengan pengikut (Edwin Hollander, 1978)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470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BADAN BERKANUN (BBP)</a:t>
            </a:r>
          </a:p>
        </p:txBody>
      </p:sp>
      <p:sp>
        <p:nvSpPr>
          <p:cNvPr id="10" name="Isosceles Triangle 9">
            <a:hlinkClick r:id="rId2" action="ppaction://hlinksldjump"/>
          </p:cNvPr>
          <p:cNvSpPr/>
          <p:nvPr/>
        </p:nvSpPr>
        <p:spPr>
          <a:xfrm>
            <a:off x="118542" y="65728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03040" y="549474"/>
          <a:ext cx="5820158" cy="603986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0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9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BIL.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BADAN BERKANUN PERSEKUTUAN (BBP)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PEMODENAN TADBIRAN DAN PERANCANGAN PENGURUSAN MALAYSIA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PERKHIDMATAN AWAM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BIRO PENGADUAN AWAM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KEMAJUAN ISLAM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LATIHAN KEHAKIMAN DAN PERUNDANGAN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MUFTI WILAYAH PERSEKUTUAN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BIRO TATANEGARA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WAKAF, ZAKAT DAN HAJI (JAWHAR), JPM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KETUA PEGAWAI KESELAMATAN KERAJAAN MALAYSIA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PERANCANG EKONOMI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PENYELARASAN PELAKSANAAN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BAHAGIAN PENYELIDIKAN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KETUA PENDAFTAR MAHKAMAH PERSEKUTUAN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MAJLIS KESELAMATAN NEGARA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PENASIHAT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SETIAUSAHA PERSEKUTUAN SABAH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SETIAUSAHA PERSEKUTUAN SARAWAK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PERANGKAAN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PEGUAM NEGARA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SURUHANJAYA PERKHIDMATAN AWAM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SURUHANJAYA PERKHIDMATAN PELAJARAN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SURUHANJAYA PILIHAN RAYA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KEHAKIMAN SYARIAH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ISTANA NEGARA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PARLIMEN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PENYIMPAN MOHOR BESAR RAJA-RAJA, MALAYSIA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PERPADUAN NEGARA DAN INTEGRASI NASIONAL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 PENGUATKUASAAN MARITIM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BAHAGIAN HAL EHWAL UNDANG-UNDANG (BHEUU)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BANTUAN GUAMAN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INSOLVENSI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BAHAGIAN HAL EHWAL PENGUATKUASAAN MARITIM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SURUHANJAYA PENCEGAHAN RASUAH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239222" y="549474"/>
          <a:ext cx="5688632" cy="6207506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1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80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BIL.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BADAN BERKANUN PERSEKUTUAN (BBP)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AGAMA ISLAM WILAYAH PERSEKUTUAN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BAHAGIAN PENGURUSAN HARTANAH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AUDIT NEGARA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SURUHANJAYA PELANTIKAN KEHAKIMAN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MAHKAMAH SYARIAH WILAYAH PERSEKUTUAN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BAHAGIAN PERLINDUNGAN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EASTERN SABAH SECURITY COMMAND (ESSCOM)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URUSETIA JAWATANKUASA KERJA TANAH WILAYAH PERSEKUTUAN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TANAH DAN GALIAN WILAYAH PERSEKUTUAN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ANGKATAN PERTAHANAN AWAM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 PENGURUSAN BENCANA NEGARA (NADMA)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PELAKSANAAN PROJEK AWAM (BAHARU)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PENDAKWAAN SYARIAH WILAYAH PERSEKUTUAN (BAHARU)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UNIT PEMBANGUNAN SOSIOEKONOMI MASYARAKAT INDIA (SEDIC)(BAHARU)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KEMAJUAN WILAYAH PULAU PINANG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MAJLIS AGAMA ISLAM WILAYAH PERSEKUTUAN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KEMAJUAN TANAH PERSEKUTUAN (FELDA)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SURUHANJAYA INTEGRITI AGENSI PENGUATKUASAAN (SIAP)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PESURUHJAYA SUKAN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BELIA DAN SUKAN NEGARA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PENDAFTAR PERTUBUHAN BELIA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MAJLIS SUKAN NEGARA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PERBADANAN STADIUM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SUKAN NEGARA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PENYELIDIKAN PEMBANGUNAN BELIA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PENDAFTARAN PERTUBUHAN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PENDAFTARAN NEGARA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 ANTIDADAH KEBANGSAAN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PENJARA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IMIGRESEN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POLIS DI RAJA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SUKARELAWAN MALAYSIA (RELA)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MINYAK SAWIT MALAYSIA (MPOB)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75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BADAN BERKANUN (BBP)</a:t>
            </a:r>
          </a:p>
        </p:txBody>
      </p:sp>
      <p:sp>
        <p:nvSpPr>
          <p:cNvPr id="10" name="Isosceles Triangle 9">
            <a:hlinkClick r:id="rId2" action="ppaction://hlinksldjump"/>
          </p:cNvPr>
          <p:cNvSpPr/>
          <p:nvPr/>
        </p:nvSpPr>
        <p:spPr>
          <a:xfrm>
            <a:off x="118542" y="65728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62558" y="576374"/>
          <a:ext cx="5920261" cy="609378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388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14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BIL.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BADAN BERKANUN PERSEKUTUAN (BBP)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PERINDUSTRIAN KAYU MALAYSIA (MTIB)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KOKO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GETAH MALAYSIA (LGM)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LADA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KENAF DAN TEMBAKAU NEGARA (LKTN)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KEMAJUAN DESA (INFRA)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KEMAJUAN ORANG ASLI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KEMAJUAN MASYARAKAT (KEMAS)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MAJLIS AMANAH RAKYAT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KEMAJUAN JOHOR TENGGARA (KEJORA)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KEMAJUAN KELANTAN SELATAN (KESEDAR)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KEMAJUAN TERENGGANU TENGAH (KETENGAH)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KEMAJUAN WILAYAH KEDAH (KEDA)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PIHAK BERKUASA KEMAJUAN PEKEBUN KECIL PERUSAHAAN GETAH (RISDA)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KERJA RAYA (JKR)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PEMBANGUNAN INDUSTRI PEMBINAAN MALAYSIA (CIDB)</a:t>
                      </a:r>
                      <a:endParaRPr lang="it-IT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LEBUHRAYA MALAYSIA (LLM)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PROMOSI KESIHATAN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PIHAK BERKUASA PERANTI PERUBATAN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MAJLIS PERUBATAN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AKAUNTAN NEGARA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PENILAIAN DAN PERKHIDMATAN HARTA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KASTAM DIRAJA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PEMBANGUNAN LANGKAWI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PENERANGAN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PENYIARAN DAN PENERANGAN TUN ABDUL RAZAK (IPPTAR)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PERLINDUNGAN DATA PERIBADI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PENYIARAN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HAL EHWAL KHAS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PERBADANAN KEMAJUAN FILEM NASIONAL MALAYSIA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PERTUBUHAN BERITA NASIONAL MALAYSIA (BERNAMA)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PUSAT SERANTAU ASIA TENGGARA BAGI MENCEGAH KEGANASAN (SEARCCT)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DIPLOMASI DAN HUBUNGAN LUAR NEGERI (IDFR)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  <a:tr h="1501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ISTANA BUDAYA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468" marR="6468" marT="6468" marB="0" anchor="ctr"/>
                </a:tc>
                <a:extLst>
                  <a:ext uri="{0D108BD9-81ED-4DB2-BD59-A6C34878D82A}">
                    <a16:rowId xmlns:a16="http://schemas.microsoft.com/office/drawing/2014/main" val="10034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455246" y="576374"/>
          <a:ext cx="5616624" cy="6139913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19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4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BIL.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BADAN BERKANUN PERSEKUTUAN (BBP)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KEBUDAYAAN DAN KESENIAN NEGARA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PERPUSTAKAAN NEGARA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ARKIB NEGARA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 WARISAN NEGARA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MUZIUM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AKADEMI SENI BUDAYA DAN WARISAN KEBANGSAAN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PEMBANGUNAN SENI VISUAL NEGARA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PERBADANAN KEMAJUAN KRAFTANGAN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PENGGALAKAN PELANCONGAN MALAYSIA (LPPM)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KEBAJIKAN MASYARAKAT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SOSIAL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PEMBANGUNAN WANITA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56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PENGUPAYAAN WANITA BAGI NEGARA-NEGARA BERKECUALI(NAM)@NIEW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PENDUDUK DAN PEMBANGUNAN KELUARGA NEGARA</a:t>
                      </a: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MAJLIS PEPERIKSAAN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DEWAN BAHASA DAN PUSTAKA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PERBADANAN TABUNG PENDIDIKAN TINGGI NASIONAL (PTPTN)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MALAYSIA SABAH (UMS)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TUN HUSSEIN ONN MALAYSIA (UTHM)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 KELAYAKAN MALAYSIA (MQA)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KEBANGSAAN MALAYSIA (UKM)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PUSAT PERUBATAN UNIVERSITI KEBANGSAAN MALAYSIA (PPUKM)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MALAYA (UM)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MALAYSIA KELANTAN (UMK)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SAINS ISLAM MALAYSIA (USIM)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UNIVERSITI SAINS MALAYSIA (HUSM)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MALAYSIA PERLIS (UNIMAP)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MALAYSIA TERENGGANU (UMT)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SULTAN ZAINAL ABIDIN (UniSZA)</a:t>
                      </a:r>
                      <a:endParaRPr lang="it-IT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PERTAHANAN NASIONAL MALAYSIA (UPNM)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MALAYSIA PAHANG (UMP)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TEKNIKAL MALAYSIA MELAKA (UTEM)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75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PENDIDIKAN SULTAN IDRIS (UPSI)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33" marR="6533" marT="6533" marB="0" anchor="ctr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77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BADAN BERKANUN (BBP)</a:t>
            </a:r>
          </a:p>
        </p:txBody>
      </p:sp>
      <p:sp>
        <p:nvSpPr>
          <p:cNvPr id="10" name="Isosceles Triangle 9">
            <a:hlinkClick r:id="rId2" action="ppaction://hlinksldjump"/>
          </p:cNvPr>
          <p:cNvSpPr/>
          <p:nvPr/>
        </p:nvSpPr>
        <p:spPr>
          <a:xfrm>
            <a:off x="118542" y="65728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118542" y="584453"/>
          <a:ext cx="5760640" cy="60880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7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227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24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BIL.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BADAN BERKANUN PERSEKUTUAN (BBP)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MALAYSIA SARAWAK (UNIMAS)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UTARA MALAYSIA (UUM)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PUSAT PERUBATAN UNIVERSITI MALAYA (PPUM)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PUTRA MALAYSIA (UPM)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TEKNOLOGI MALAYSIA (UTM)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SAINS MALAYSIA (USM)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UNIVERSITI TEKNOLOGI MARA (UITM)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PENGANGKUTAN JALAN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PENERBANGAN AWAM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LAUT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KESELAMATAN JALAN RAYA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PERBADANAN ASET KERETAPI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SURUHANJAYA PELABUHAN PULAU PINANG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PELABUHAN BINTULU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PELABUHAN JOHOR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PELABUHAN KELANG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PELABUHAN KUANTAN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PENYELIDIKAN KESELAMATAN JALAN RAYA MALAYSIA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PERBADANAN PEMBANGUNAN INDUSTRI KECIL DAN SEDERHANA (SMIDEC)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PERBADANAN PRODUKTIVITI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PEMBANGUNAN PELABURAN MALAYSIA (MIDA)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PERBADANAN PEMBANGUNAN PERDAGANGAN LUAR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MAKTAB KOPERASI MALAYSIA (MKM)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SURUHANJAYA KOPERASI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SURUHANJAYA PERSAINGAN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HAL EHWAL VETERAN ATM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LATIHAN KHIDMAT NEGARA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PERKHIDMATAN VETERINAR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PERIKANAN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PERTANIAN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PERKHIDMATAN KUARANTIN DAN PEMERIKSAAN MALAYSIA (MAQIS)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KEMAJUAN PERTANIAN MUDA (MADA)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72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PERINDUSTRIAN NANAS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6239222" y="528813"/>
          <a:ext cx="5688632" cy="624055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1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666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BIL.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BADAN BERKANUN PERSEKUTUAN (BBP)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KEMAJUAN PERTANIAN KEMUBU (KADA)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PENYELIDIKAN DAN KEMAJUAN PERTANIAN MALAYSIA (MARDI)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PEMASARAN PERTANIAN PERSEKUTUAN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PERTUBUHAN PELADANG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KEMAJUAN IKAN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BOMBA DAN PENYELAMAT MALAYSIA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LANDSKAP NEGARA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PERANCANGAN BANDAR DAN DESA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PENGURUSAN SISA PEPEJAL NEGARA</a:t>
                      </a:r>
                      <a:endParaRPr lang="es-E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KERAJAAN TEMPATAN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PERUMAHAN NEGARA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06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WASTE AND PUBLIC CLEANSING MANAGEMENT CORPORATION (SWCORP)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KIMIA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PERLESENAN TENAGA ATOM (LPTA)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STANDARD MALAYSIA (STANDARDS MALAYSIA)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 ANGKASA NEGARA (ANGKASA)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 REMOTE SENSING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AGENSI NUKLEAR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METEOROLOGI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PUSAT SAINS NEGARA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AKADEMI SAINS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LEMBAGA TEKNOLOGIS MALAYSIA (MBOT)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TAMAN LAUT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KETUA PENGARAH TANAH DAN GALIAN (JKPTG)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UKUR DAN PEMETAAN MALAYSIA (JUPEM)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TANAH DAN UKUR NEGARA (INSTUN)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MINERAL DAN GEOSAINS  MALAYSIA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PERHUTANAN SEMENANJUNG MALAYSIA (JPSM)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PENYELIDIKAN HIDRAULIK KEBANGSAAN MALAYSIA (NAHRIM)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ALAM SEKITAR (JAS)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PENGAIRAN DAN SALIRAN MALAYSIA</a:t>
                      </a:r>
                      <a:endParaRPr lang="fi-FI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736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BIOKESELAMATAN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3210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PERLINDUNGAN HIDUPAN LIAR DAN TAMAN NEGARA (PERHILITAN)</a:t>
                      </a:r>
                      <a:endParaRPr lang="sv-SE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58" marR="6658" marT="6658" marB="0" anchor="ctr"/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75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BADAN BERKANUN (BBP)</a:t>
            </a:r>
          </a:p>
        </p:txBody>
      </p:sp>
      <p:sp>
        <p:nvSpPr>
          <p:cNvPr id="10" name="Isosceles Triangle 9">
            <a:hlinkClick r:id="rId2" action="ppaction://hlinksldjump"/>
          </p:cNvPr>
          <p:cNvSpPr/>
          <p:nvPr/>
        </p:nvSpPr>
        <p:spPr>
          <a:xfrm>
            <a:off x="118542" y="65728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821176"/>
              </p:ext>
            </p:extLst>
          </p:nvPr>
        </p:nvGraphicFramePr>
        <p:xfrm>
          <a:off x="1630710" y="1197546"/>
          <a:ext cx="8928992" cy="31889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19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9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BIL.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BADAN BERKANUN PERSEKUTUAN (BBP)</a:t>
                      </a:r>
                      <a:endParaRPr 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INSTITUT PENYELIDIKAN PERHUTANAN MALAYSIA (FRIM)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KESELAMATAN DAN KESIHATAN PEKERJAAN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PERHUBUNGAN PERUSAHAAN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HAL EHWAL KESATUAN SEKERJA</a:t>
                      </a:r>
                      <a:endParaRPr lang="fi-FI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MAHKAMAH PERUSAHAAN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TENAGA MANUSIA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TENAGA KERJA SEMENANJUNG MALAYSIA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TENAGA KERJA SARAWAK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PEMBANGUNAN KEMAHIRAN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TENAGA KERJA SABAH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PERBADANAN TABUNG PEMBANGUNAN KEMAHIRAN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JABATAN PERKHIDMATAN PEMBETUNGAN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DEWAN BANDARAYA KUALA LUMPUR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PERBADANAN PUTRAJAYA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PERBADANAN LABUAN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PERBADANAN PEMBANGUNAN KAMPONG BHARU (BARU)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60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MAJLIS SUKAN WILAYAH PERSEKUTUAN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2 : PARLIMEN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1990750" y="818909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82" y="2610599"/>
            <a:ext cx="1035548" cy="776661"/>
          </a:xfrm>
          <a:prstGeom prst="rect">
            <a:avLst/>
          </a:prstGeom>
        </p:spPr>
      </p:pic>
      <p:sp>
        <p:nvSpPr>
          <p:cNvPr id="52" name="Subtitle 2"/>
          <p:cNvSpPr txBox="1">
            <a:spLocks/>
          </p:cNvSpPr>
          <p:nvPr/>
        </p:nvSpPr>
        <p:spPr>
          <a:xfrm>
            <a:off x="5672376" y="696543"/>
            <a:ext cx="2144565" cy="241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PERMOHONAN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79038" y="1114536"/>
            <a:ext cx="255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Pejabat Ketua Pentadbir, Parlimen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591150" y="1125538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4297182" y="2813993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56" name="Elbow Connector 55"/>
          <p:cNvCxnSpPr>
            <a:stCxn id="51" idx="1"/>
          </p:cNvCxnSpPr>
          <p:nvPr/>
        </p:nvCxnSpPr>
        <p:spPr>
          <a:xfrm rot="10800000">
            <a:off x="1761974" y="2037122"/>
            <a:ext cx="1578609" cy="961809"/>
          </a:xfrm>
          <a:prstGeom prst="bentConnector3">
            <a:avLst>
              <a:gd name="adj1" fmla="val 10068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51" idx="0"/>
          </p:cNvCxnSpPr>
          <p:nvPr/>
        </p:nvCxnSpPr>
        <p:spPr>
          <a:xfrm rot="5400000" flipH="1" flipV="1">
            <a:off x="4154793" y="1557786"/>
            <a:ext cx="756376" cy="1349251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Subtitle 2"/>
          <p:cNvSpPr txBox="1">
            <a:spLocks/>
          </p:cNvSpPr>
          <p:nvPr/>
        </p:nvSpPr>
        <p:spPr>
          <a:xfrm>
            <a:off x="9899671" y="691257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358750" y="1144299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61" name="Elbow Connector 60"/>
          <p:cNvCxnSpPr/>
          <p:nvPr/>
        </p:nvCxnSpPr>
        <p:spPr>
          <a:xfrm flipV="1">
            <a:off x="4362925" y="1642347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Subtitle 2"/>
          <p:cNvSpPr txBox="1">
            <a:spLocks/>
          </p:cNvSpPr>
          <p:nvPr/>
        </p:nvSpPr>
        <p:spPr>
          <a:xfrm>
            <a:off x="473054" y="4025308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8282709" y="3095811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graphicFrame>
        <p:nvGraphicFramePr>
          <p:cNvPr id="66" name="Table 65"/>
          <p:cNvGraphicFramePr>
            <a:graphicFrameLocks noGrp="1"/>
          </p:cNvGraphicFramePr>
          <p:nvPr>
            <p:extLst/>
          </p:nvPr>
        </p:nvGraphicFramePr>
        <p:xfrm>
          <a:off x="5908674" y="3672674"/>
          <a:ext cx="4835186" cy="609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058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9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400" dirty="0">
                          <a:latin typeface="Tw Cen MT" panose="020B0602020104020603" pitchFamily="34" charset="0"/>
                        </a:rPr>
                        <a:t>PEMBEKAL</a:t>
                      </a:r>
                      <a:endParaRPr lang="en-MY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>
                          <a:latin typeface="Tw Cen MT" panose="020B0602020104020603" pitchFamily="34" charset="0"/>
                        </a:rPr>
                        <a:t>TARIKH TERIMA DATA</a:t>
                      </a:r>
                      <a:endParaRPr lang="en-MY" sz="14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95">
                <a:tc>
                  <a:txBody>
                    <a:bodyPr/>
                    <a:lstStyle/>
                    <a:p>
                      <a:pPr algn="ctr"/>
                      <a:r>
                        <a:rPr lang="en-MY" sz="1400" kern="1200" dirty="0" err="1">
                          <a:effectLst/>
                          <a:latin typeface="Tw Cen MT" panose="020B0602020104020603" pitchFamily="34" charset="0"/>
                        </a:rPr>
                        <a:t>Pejabat</a:t>
                      </a:r>
                      <a:r>
                        <a:rPr lang="en-MY" sz="1400" kern="1200" dirty="0">
                          <a:effectLst/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MY" sz="1400" kern="1200" dirty="0" err="1">
                          <a:effectLst/>
                          <a:latin typeface="Tw Cen MT" panose="020B0602020104020603" pitchFamily="34" charset="0"/>
                        </a:rPr>
                        <a:t>Ketua</a:t>
                      </a:r>
                      <a:r>
                        <a:rPr lang="en-MY" sz="1400" kern="1200" dirty="0">
                          <a:effectLst/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MY" sz="1400" kern="1200" dirty="0" err="1">
                          <a:effectLst/>
                          <a:latin typeface="Tw Cen MT" panose="020B0602020104020603" pitchFamily="34" charset="0"/>
                        </a:rPr>
                        <a:t>Pentadbir</a:t>
                      </a:r>
                      <a:r>
                        <a:rPr lang="en-MY" sz="1400" kern="1200" dirty="0">
                          <a:effectLst/>
                          <a:latin typeface="Tw Cen MT" panose="020B0602020104020603" pitchFamily="34" charset="0"/>
                        </a:rPr>
                        <a:t>, </a:t>
                      </a:r>
                      <a:r>
                        <a:rPr lang="en-MY" sz="1400" kern="1200" dirty="0" err="1">
                          <a:effectLst/>
                          <a:latin typeface="Tw Cen MT" panose="020B0602020104020603" pitchFamily="34" charset="0"/>
                        </a:rPr>
                        <a:t>Parlimen</a:t>
                      </a:r>
                      <a:endParaRPr lang="en-MY" sz="14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400" dirty="0">
                          <a:latin typeface="Tw Cen MT" panose="020B0602020104020603" pitchFamily="34" charset="0"/>
                        </a:rPr>
                        <a:t>2 </a:t>
                      </a:r>
                      <a:r>
                        <a:rPr lang="en-MY" sz="1400" dirty="0" err="1">
                          <a:latin typeface="Tw Cen MT" panose="020B0602020104020603" pitchFamily="34" charset="0"/>
                        </a:rPr>
                        <a:t>Oktober</a:t>
                      </a:r>
                      <a:r>
                        <a:rPr lang="en-MY" sz="1400" dirty="0">
                          <a:latin typeface="Tw Cen MT" panose="020B0602020104020603" pitchFamily="34" charset="0"/>
                        </a:rPr>
                        <a:t> 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7" name="Elbow Connector 66"/>
          <p:cNvCxnSpPr/>
          <p:nvPr/>
        </p:nvCxnSpPr>
        <p:spPr>
          <a:xfrm rot="10800000" flipV="1">
            <a:off x="2110570" y="3217544"/>
            <a:ext cx="1244506" cy="966880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>
            <a:off x="3858357" y="3360365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015086" y="3040137"/>
            <a:ext cx="18880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 PARLIMEN ]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29" y="4585241"/>
            <a:ext cx="468000" cy="468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449" y="4585241"/>
            <a:ext cx="504000" cy="504000"/>
          </a:xfrm>
          <a:prstGeom prst="rect">
            <a:avLst/>
          </a:prstGeom>
        </p:spPr>
      </p:pic>
      <p:sp>
        <p:nvSpPr>
          <p:cNvPr id="74" name="Pentagon 73"/>
          <p:cNvSpPr/>
          <p:nvPr/>
        </p:nvSpPr>
        <p:spPr>
          <a:xfrm>
            <a:off x="259895" y="5053241"/>
            <a:ext cx="3028420" cy="522593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Ahli Dewan Rakyat (</a:t>
            </a: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222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5" name="Pentagon 74"/>
          <p:cNvSpPr/>
          <p:nvPr/>
        </p:nvSpPr>
        <p:spPr>
          <a:xfrm>
            <a:off x="259894" y="5643505"/>
            <a:ext cx="3028419" cy="522593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Ahli Dewan Negara/Senator 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70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565563" y="4643645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sp>
        <p:nvSpPr>
          <p:cNvPr id="78" name="Equal 77"/>
          <p:cNvSpPr/>
          <p:nvPr/>
        </p:nvSpPr>
        <p:spPr>
          <a:xfrm>
            <a:off x="5071881" y="5210195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537025" y="5085978"/>
            <a:ext cx="1429200" cy="522593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27 (12%)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9" name="Equal 88"/>
          <p:cNvSpPr/>
          <p:nvPr/>
        </p:nvSpPr>
        <p:spPr>
          <a:xfrm>
            <a:off x="5071881" y="5759523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537025" y="5678523"/>
            <a:ext cx="1429727" cy="522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 (4%)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8" y="4550261"/>
            <a:ext cx="477864" cy="477864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105836" y="638799"/>
            <a:ext cx="2078686" cy="1566859"/>
            <a:chOff x="2100636" y="602711"/>
            <a:chExt cx="2453751" cy="203404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13" y="1253294"/>
            <a:ext cx="1223849" cy="130395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14451"/>
          <a:stretch/>
        </p:blipFill>
        <p:spPr>
          <a:xfrm>
            <a:off x="4730147" y="675368"/>
            <a:ext cx="998526" cy="1163206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7588014" y="582740"/>
            <a:ext cx="2518216" cy="2021443"/>
            <a:chOff x="1505907" y="4064894"/>
            <a:chExt cx="2935580" cy="2389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15" y="2660453"/>
            <a:ext cx="1897373" cy="1417413"/>
          </a:xfrm>
          <a:prstGeom prst="rect">
            <a:avLst/>
          </a:prstGeom>
        </p:spPr>
      </p:pic>
      <p:sp>
        <p:nvSpPr>
          <p:cNvPr id="138" name="Rectangle 137"/>
          <p:cNvSpPr/>
          <p:nvPr/>
        </p:nvSpPr>
        <p:spPr>
          <a:xfrm>
            <a:off x="5460944" y="5175890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18 (8%)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457857" y="5737847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557591" y="5174195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9 (4%)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552732" y="573929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(3%)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09" y="4689986"/>
            <a:ext cx="468000" cy="46800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921" y="4653986"/>
            <a:ext cx="504000" cy="504000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7891826" y="4702049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sp>
        <p:nvSpPr>
          <p:cNvPr id="145" name="Equal 144"/>
          <p:cNvSpPr/>
          <p:nvPr/>
        </p:nvSpPr>
        <p:spPr>
          <a:xfrm>
            <a:off x="9398144" y="5268599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7863288" y="5144382"/>
            <a:ext cx="1429200" cy="522593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7 (3%)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7" name="Equal 146"/>
          <p:cNvSpPr/>
          <p:nvPr/>
        </p:nvSpPr>
        <p:spPr>
          <a:xfrm>
            <a:off x="9398144" y="5817927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7863288" y="5736927"/>
            <a:ext cx="1429727" cy="522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87207" y="5230042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 (2%)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84120" y="5734050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10883854" y="5230042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10878995" y="5734050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9" y="3734359"/>
            <a:ext cx="1151674" cy="863756"/>
          </a:xfrm>
          <a:prstGeom prst="rect">
            <a:avLst/>
          </a:prstGeom>
        </p:spPr>
      </p:pic>
      <p:cxnSp>
        <p:nvCxnSpPr>
          <p:cNvPr id="62" name="Straight Connector 61"/>
          <p:cNvCxnSpPr/>
          <p:nvPr/>
        </p:nvCxnSpPr>
        <p:spPr>
          <a:xfrm>
            <a:off x="3430910" y="4762154"/>
            <a:ext cx="0" cy="1692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7735715" y="4758393"/>
            <a:ext cx="0" cy="1692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14227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3 : JEMAAH MENTERI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1990750" y="818909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82" y="2610599"/>
            <a:ext cx="1035548" cy="776661"/>
          </a:xfrm>
          <a:prstGeom prst="rect">
            <a:avLst/>
          </a:prstGeom>
        </p:spPr>
      </p:pic>
      <p:sp>
        <p:nvSpPr>
          <p:cNvPr id="52" name="Subtitle 2"/>
          <p:cNvSpPr txBox="1">
            <a:spLocks/>
          </p:cNvSpPr>
          <p:nvPr/>
        </p:nvSpPr>
        <p:spPr>
          <a:xfrm>
            <a:off x="5672376" y="696543"/>
            <a:ext cx="2144565" cy="241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PERMOHONAN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90750" y="1077337"/>
            <a:ext cx="2916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Bahagian Kabinet, Perlembagaan Dan Perhubungan Antara Kerajaan, JPM</a:t>
            </a:r>
            <a:endParaRPr kumimoji="0" lang="ms-MY" sz="1800" b="1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91150" y="1125538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4297182" y="2813993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56" name="Elbow Connector 55"/>
          <p:cNvCxnSpPr>
            <a:stCxn id="51" idx="1"/>
          </p:cNvCxnSpPr>
          <p:nvPr/>
        </p:nvCxnSpPr>
        <p:spPr>
          <a:xfrm rot="10800000">
            <a:off x="1761974" y="2037122"/>
            <a:ext cx="1578609" cy="961809"/>
          </a:xfrm>
          <a:prstGeom prst="bentConnector3">
            <a:avLst>
              <a:gd name="adj1" fmla="val 10068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51" idx="0"/>
          </p:cNvCxnSpPr>
          <p:nvPr/>
        </p:nvCxnSpPr>
        <p:spPr>
          <a:xfrm rot="5400000" flipH="1" flipV="1">
            <a:off x="4154793" y="1557786"/>
            <a:ext cx="756376" cy="1349251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Subtitle 2"/>
          <p:cNvSpPr txBox="1">
            <a:spLocks/>
          </p:cNvSpPr>
          <p:nvPr/>
        </p:nvSpPr>
        <p:spPr>
          <a:xfrm>
            <a:off x="9899671" y="691257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358750" y="1144299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61" name="Elbow Connector 60"/>
          <p:cNvCxnSpPr/>
          <p:nvPr/>
        </p:nvCxnSpPr>
        <p:spPr>
          <a:xfrm flipV="1">
            <a:off x="4362925" y="1642347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Subtitle 2"/>
          <p:cNvSpPr txBox="1">
            <a:spLocks/>
          </p:cNvSpPr>
          <p:nvPr/>
        </p:nvSpPr>
        <p:spPr>
          <a:xfrm>
            <a:off x="466108" y="3796666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8257952" y="3136741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67" name="Elbow Connector 66"/>
          <p:cNvCxnSpPr/>
          <p:nvPr/>
        </p:nvCxnSpPr>
        <p:spPr>
          <a:xfrm rot="10800000" flipV="1">
            <a:off x="2080044" y="3165442"/>
            <a:ext cx="1233592" cy="917949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>
            <a:off x="3858357" y="3360365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4696127" y="3040137"/>
            <a:ext cx="2839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 JEMAAH MENTERI]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4" y="4353050"/>
            <a:ext cx="342951" cy="34295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02" y="4365898"/>
            <a:ext cx="369332" cy="369332"/>
          </a:xfrm>
          <a:prstGeom prst="rect">
            <a:avLst/>
          </a:prstGeom>
        </p:spPr>
      </p:pic>
      <p:sp>
        <p:nvSpPr>
          <p:cNvPr id="74" name="Pentagon 73"/>
          <p:cNvSpPr/>
          <p:nvPr/>
        </p:nvSpPr>
        <p:spPr>
          <a:xfrm>
            <a:off x="247132" y="4725938"/>
            <a:ext cx="3183778" cy="468000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Jemaah Menteri (</a:t>
            </a: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28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5" name="Pentagon 74"/>
          <p:cNvSpPr/>
          <p:nvPr/>
        </p:nvSpPr>
        <p:spPr>
          <a:xfrm>
            <a:off x="262558" y="5229994"/>
            <a:ext cx="3183777" cy="468000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Timbalan Menteri 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27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753263" y="4365898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sp>
        <p:nvSpPr>
          <p:cNvPr id="78" name="Equal 77"/>
          <p:cNvSpPr/>
          <p:nvPr/>
        </p:nvSpPr>
        <p:spPr>
          <a:xfrm>
            <a:off x="5253798" y="4797986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718942" y="4722723"/>
            <a:ext cx="1429200" cy="435263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(7.14%)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9" name="Equal 88"/>
          <p:cNvSpPr/>
          <p:nvPr/>
        </p:nvSpPr>
        <p:spPr>
          <a:xfrm>
            <a:off x="5253798" y="5302042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718942" y="5226442"/>
            <a:ext cx="1429727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 (14.81%)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29" y="4239412"/>
            <a:ext cx="414518" cy="414518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105836" y="638799"/>
            <a:ext cx="2078686" cy="1566859"/>
            <a:chOff x="2100636" y="602711"/>
            <a:chExt cx="2453751" cy="203404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13" y="1253294"/>
            <a:ext cx="1223849" cy="130395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14451"/>
          <a:stretch/>
        </p:blipFill>
        <p:spPr>
          <a:xfrm>
            <a:off x="4730147" y="675368"/>
            <a:ext cx="998526" cy="1163206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7588014" y="582740"/>
            <a:ext cx="2518216" cy="2021443"/>
            <a:chOff x="1505907" y="4064894"/>
            <a:chExt cx="2935580" cy="2389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148" y="2375302"/>
            <a:ext cx="1897373" cy="1417413"/>
          </a:xfrm>
          <a:prstGeom prst="rect">
            <a:avLst/>
          </a:prstGeom>
        </p:spPr>
      </p:pic>
      <p:sp>
        <p:nvSpPr>
          <p:cNvPr id="138" name="Rectangle 137"/>
          <p:cNvSpPr/>
          <p:nvPr/>
        </p:nvSpPr>
        <p:spPr>
          <a:xfrm>
            <a:off x="5594237" y="472593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(3.57%)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591150" y="5229994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(3.70%)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690884" y="472593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(3.57%)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686025" y="5229994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 (11.11%)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863" y="4365898"/>
            <a:ext cx="342951" cy="342951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02" y="4365898"/>
            <a:ext cx="369332" cy="369332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7948245" y="4365898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sp>
        <p:nvSpPr>
          <p:cNvPr id="145" name="Equal 144"/>
          <p:cNvSpPr/>
          <p:nvPr/>
        </p:nvSpPr>
        <p:spPr>
          <a:xfrm>
            <a:off x="9454564" y="4797946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7919708" y="4725938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(7.14%)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7" name="Equal 146"/>
          <p:cNvSpPr/>
          <p:nvPr/>
        </p:nvSpPr>
        <p:spPr>
          <a:xfrm>
            <a:off x="9454564" y="5302002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7919708" y="5229994"/>
            <a:ext cx="1429727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(0.0%)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89220" y="472593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(3.57%)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86133" y="5229994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10883854" y="472593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(3.57%)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10881008" y="5229994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" y="3424028"/>
            <a:ext cx="1151674" cy="863756"/>
          </a:xfrm>
          <a:prstGeom prst="rect">
            <a:avLst/>
          </a:prstGeom>
        </p:spPr>
      </p:pic>
      <p:graphicFrame>
        <p:nvGraphicFramePr>
          <p:cNvPr id="62" name="Table 61"/>
          <p:cNvGraphicFramePr>
            <a:graphicFrameLocks noGrp="1"/>
          </p:cNvGraphicFramePr>
          <p:nvPr>
            <p:extLst/>
          </p:nvPr>
        </p:nvGraphicFramePr>
        <p:xfrm>
          <a:off x="4416901" y="3728261"/>
          <a:ext cx="6399640" cy="5613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743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TARIKH TERIMA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95">
                <a:tc>
                  <a:txBody>
                    <a:bodyPr/>
                    <a:lstStyle/>
                    <a:p>
                      <a:pPr algn="ctr"/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Bahagian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Kabinet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Perlembagaan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Dan </a:t>
                      </a:r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Perhubungan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Antara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Kerajaan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, JPM</a:t>
                      </a:r>
                      <a:endParaRPr lang="en-MY" sz="1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9 November 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7" name="Pentagon 96"/>
          <p:cNvSpPr/>
          <p:nvPr/>
        </p:nvSpPr>
        <p:spPr>
          <a:xfrm>
            <a:off x="262558" y="5734050"/>
            <a:ext cx="3183778" cy="468000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Menteri Besar/ Ketua Menteri (</a:t>
            </a: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13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8" name="Pentagon 97"/>
          <p:cNvSpPr/>
          <p:nvPr/>
        </p:nvSpPr>
        <p:spPr>
          <a:xfrm>
            <a:off x="262558" y="6238106"/>
            <a:ext cx="3183777" cy="468000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Setiausaha Politik Kepada Menteri Persekutuan (</a:t>
            </a: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31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9" name="Equal 98"/>
          <p:cNvSpPr/>
          <p:nvPr/>
        </p:nvSpPr>
        <p:spPr>
          <a:xfrm>
            <a:off x="5248939" y="5815268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3714083" y="5740005"/>
            <a:ext cx="1429200" cy="435263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(7.69%)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01" name="Equal 100"/>
          <p:cNvSpPr/>
          <p:nvPr/>
        </p:nvSpPr>
        <p:spPr>
          <a:xfrm>
            <a:off x="5248939" y="6319324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3714083" y="6243724"/>
            <a:ext cx="1429727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(19%)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589378" y="5743220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(7.69%)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586291" y="6247276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 (16%)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686025" y="5743220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6681166" y="6247276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(3%)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16" name="Equal 115"/>
          <p:cNvSpPr/>
          <p:nvPr/>
        </p:nvSpPr>
        <p:spPr>
          <a:xfrm>
            <a:off x="9449705" y="5815228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7914849" y="5743220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(0.0%)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4" name="Equal 123"/>
          <p:cNvSpPr/>
          <p:nvPr/>
        </p:nvSpPr>
        <p:spPr>
          <a:xfrm>
            <a:off x="9449705" y="6319284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7914849" y="6247276"/>
            <a:ext cx="1429727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(6.45%)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9784361" y="5743220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9781274" y="6247276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(6.45%)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0878995" y="5743220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0876149" y="6247276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3574926" y="4509914"/>
            <a:ext cx="0" cy="2268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7816941" y="4509914"/>
            <a:ext cx="0" cy="2268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166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4 : EXCO &amp; ADUN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1990750" y="818909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82" y="2610599"/>
            <a:ext cx="1035548" cy="776661"/>
          </a:xfrm>
          <a:prstGeom prst="rect">
            <a:avLst/>
          </a:prstGeom>
        </p:spPr>
      </p:pic>
      <p:sp>
        <p:nvSpPr>
          <p:cNvPr id="52" name="Subtitle 2"/>
          <p:cNvSpPr txBox="1">
            <a:spLocks/>
          </p:cNvSpPr>
          <p:nvPr/>
        </p:nvSpPr>
        <p:spPr>
          <a:xfrm>
            <a:off x="5672376" y="696543"/>
            <a:ext cx="2144565" cy="241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PERMOHONAN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79038" y="1114536"/>
            <a:ext cx="2551253" cy="70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Pejabat Setiausaha Negeri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591150" y="1125538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13</a:t>
            </a: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4297182" y="2813993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56" name="Elbow Connector 55"/>
          <p:cNvCxnSpPr>
            <a:stCxn id="51" idx="1"/>
          </p:cNvCxnSpPr>
          <p:nvPr/>
        </p:nvCxnSpPr>
        <p:spPr>
          <a:xfrm rot="10800000">
            <a:off x="1761974" y="2037122"/>
            <a:ext cx="1578609" cy="961809"/>
          </a:xfrm>
          <a:prstGeom prst="bentConnector3">
            <a:avLst>
              <a:gd name="adj1" fmla="val 10068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51" idx="0"/>
          </p:cNvCxnSpPr>
          <p:nvPr/>
        </p:nvCxnSpPr>
        <p:spPr>
          <a:xfrm rot="5400000" flipH="1" flipV="1">
            <a:off x="4154793" y="1557786"/>
            <a:ext cx="756376" cy="1349251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Subtitle 2"/>
          <p:cNvSpPr txBox="1">
            <a:spLocks/>
          </p:cNvSpPr>
          <p:nvPr/>
        </p:nvSpPr>
        <p:spPr>
          <a:xfrm>
            <a:off x="9899671" y="691257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358750" y="1144299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12</a:t>
            </a:r>
          </a:p>
        </p:txBody>
      </p:sp>
      <p:cxnSp>
        <p:nvCxnSpPr>
          <p:cNvPr id="61" name="Elbow Connector 60"/>
          <p:cNvCxnSpPr/>
          <p:nvPr/>
        </p:nvCxnSpPr>
        <p:spPr>
          <a:xfrm flipV="1">
            <a:off x="4362925" y="1642347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Subtitle 2"/>
          <p:cNvSpPr txBox="1">
            <a:spLocks/>
          </p:cNvSpPr>
          <p:nvPr/>
        </p:nvSpPr>
        <p:spPr>
          <a:xfrm>
            <a:off x="473054" y="3861842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8282709" y="3095811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67" name="Elbow Connector 66"/>
          <p:cNvCxnSpPr/>
          <p:nvPr/>
        </p:nvCxnSpPr>
        <p:spPr>
          <a:xfrm rot="10800000" flipV="1">
            <a:off x="2110570" y="3217544"/>
            <a:ext cx="1244506" cy="966880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>
            <a:off x="3858357" y="3360365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4949270" y="3069754"/>
            <a:ext cx="2370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 EXCO &amp; ADUN]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329" y="4472886"/>
            <a:ext cx="468000" cy="468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86" y="4472886"/>
            <a:ext cx="504000" cy="504000"/>
          </a:xfrm>
          <a:prstGeom prst="rect">
            <a:avLst/>
          </a:prstGeom>
        </p:spPr>
      </p:pic>
      <p:sp>
        <p:nvSpPr>
          <p:cNvPr id="74" name="Pentagon 73"/>
          <p:cNvSpPr/>
          <p:nvPr/>
        </p:nvSpPr>
        <p:spPr>
          <a:xfrm>
            <a:off x="259895" y="4940886"/>
            <a:ext cx="3028420" cy="522593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Ahli Majlis Mesyuarat Kerajaan (EXCO) 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113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5" name="Pentagon 74"/>
          <p:cNvSpPr/>
          <p:nvPr/>
        </p:nvSpPr>
        <p:spPr>
          <a:xfrm>
            <a:off x="259894" y="5549687"/>
            <a:ext cx="3028419" cy="522593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Ahli Dewan Undangan Negeri (ADUN) 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485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565563" y="4531290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sp>
        <p:nvSpPr>
          <p:cNvPr id="78" name="Equal 77"/>
          <p:cNvSpPr/>
          <p:nvPr/>
        </p:nvSpPr>
        <p:spPr>
          <a:xfrm>
            <a:off x="5071881" y="5045671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537025" y="4940886"/>
            <a:ext cx="1429200" cy="522593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17 (15%)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9" name="Equal 88"/>
          <p:cNvSpPr/>
          <p:nvPr/>
        </p:nvSpPr>
        <p:spPr>
          <a:xfrm>
            <a:off x="5071881" y="5621695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537025" y="5549687"/>
            <a:ext cx="1429727" cy="522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75 (15.5%)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8" y="4437906"/>
            <a:ext cx="477864" cy="477864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105836" y="638799"/>
            <a:ext cx="2078686" cy="1566859"/>
            <a:chOff x="2100636" y="602711"/>
            <a:chExt cx="2453751" cy="203404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13" y="1253294"/>
            <a:ext cx="1223849" cy="130395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14451"/>
          <a:stretch/>
        </p:blipFill>
        <p:spPr>
          <a:xfrm>
            <a:off x="4730147" y="675368"/>
            <a:ext cx="998526" cy="1163206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7588014" y="582740"/>
            <a:ext cx="2518216" cy="2021443"/>
            <a:chOff x="1505907" y="4064894"/>
            <a:chExt cx="2935580" cy="2389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3039" y="2382164"/>
            <a:ext cx="1897373" cy="1417413"/>
          </a:xfrm>
          <a:prstGeom prst="rect">
            <a:avLst/>
          </a:prstGeom>
        </p:spPr>
      </p:pic>
      <p:sp>
        <p:nvSpPr>
          <p:cNvPr id="138" name="Rectangle 137"/>
          <p:cNvSpPr/>
          <p:nvPr/>
        </p:nvSpPr>
        <p:spPr>
          <a:xfrm>
            <a:off x="5460944" y="5045679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14 (12%)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457857" y="5621695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61 (12.6%)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557591" y="5045679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 (3%)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552732" y="5621695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14 (2.9%)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809" y="4531290"/>
            <a:ext cx="468000" cy="46800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921" y="4531290"/>
            <a:ext cx="504000" cy="504000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7891826" y="4589694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sp>
        <p:nvSpPr>
          <p:cNvPr id="145" name="Equal 144"/>
          <p:cNvSpPr/>
          <p:nvPr/>
        </p:nvSpPr>
        <p:spPr>
          <a:xfrm>
            <a:off x="9398144" y="5045671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7863288" y="4940886"/>
            <a:ext cx="1429200" cy="522593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9 (8%)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7" name="Equal 146"/>
          <p:cNvSpPr/>
          <p:nvPr/>
        </p:nvSpPr>
        <p:spPr>
          <a:xfrm>
            <a:off x="9398144" y="5621695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7863806" y="5549687"/>
            <a:ext cx="1429727" cy="522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32 (7%)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87207" y="5045679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 (7%)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84120" y="5621695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24 (5%)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10883854" y="5045679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10878995" y="5621695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 (2%)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9" y="3573810"/>
            <a:ext cx="1151674" cy="863756"/>
          </a:xfrm>
          <a:prstGeom prst="rect">
            <a:avLst/>
          </a:prstGeom>
        </p:spPr>
      </p:pic>
      <p:graphicFrame>
        <p:nvGraphicFramePr>
          <p:cNvPr id="62" name="Table 61"/>
          <p:cNvGraphicFramePr>
            <a:graphicFrameLocks noGrp="1"/>
          </p:cNvGraphicFramePr>
          <p:nvPr>
            <p:extLst/>
          </p:nvPr>
        </p:nvGraphicFramePr>
        <p:xfrm>
          <a:off x="5446579" y="3717826"/>
          <a:ext cx="6399640" cy="7315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9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9716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95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SUK Sarawak, </a:t>
                      </a:r>
                      <a:r>
                        <a:rPr lang="en-MY" sz="1200" dirty="0" err="1">
                          <a:latin typeface="Tw Cen MT" panose="020B0602020104020603" pitchFamily="34" charset="0"/>
                        </a:rPr>
                        <a:t>Pulau</a:t>
                      </a:r>
                      <a:r>
                        <a:rPr lang="en-MY" sz="120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MY" sz="1200" dirty="0" err="1">
                          <a:latin typeface="Tw Cen MT" panose="020B0602020104020603" pitchFamily="34" charset="0"/>
                        </a:rPr>
                        <a:t>Pinang,Pahang</a:t>
                      </a:r>
                      <a:r>
                        <a:rPr lang="en-MY" sz="1200" dirty="0">
                          <a:latin typeface="Tw Cen MT" panose="020B0602020104020603" pitchFamily="34" charset="0"/>
                        </a:rPr>
                        <a:t>,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Kelantan, </a:t>
                      </a:r>
                      <a:r>
                        <a:rPr lang="en-MY" sz="1200" dirty="0">
                          <a:latin typeface="Tw Cen MT" panose="020B0602020104020603" pitchFamily="34" charset="0"/>
                        </a:rPr>
                        <a:t>Terengganu, Sabah, Johor, Melaka, Selangor, Perlis, Perak,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</a:t>
                      </a:r>
                      <a:r>
                        <a:rPr lang="en-MY" sz="1200" dirty="0" err="1">
                          <a:latin typeface="Tw Cen MT" panose="020B0602020104020603" pitchFamily="34" charset="0"/>
                        </a:rPr>
                        <a:t>Negeri</a:t>
                      </a:r>
                      <a:r>
                        <a:rPr lang="en-MY" sz="1200" dirty="0">
                          <a:latin typeface="Tw Cen MT" panose="020B0602020104020603" pitchFamily="34" charset="0"/>
                        </a:rPr>
                        <a:t> Sembilan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4" name="Straight Connector 63"/>
          <p:cNvCxnSpPr/>
          <p:nvPr/>
        </p:nvCxnSpPr>
        <p:spPr>
          <a:xfrm>
            <a:off x="3430910" y="4941962"/>
            <a:ext cx="0" cy="1656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7747150" y="4941962"/>
            <a:ext cx="0" cy="1656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Pentagon 68"/>
          <p:cNvSpPr/>
          <p:nvPr/>
        </p:nvSpPr>
        <p:spPr>
          <a:xfrm>
            <a:off x="259367" y="6164536"/>
            <a:ext cx="3028419" cy="522593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Menteri (Sabah) 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11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6" name="Equal 75"/>
          <p:cNvSpPr/>
          <p:nvPr/>
        </p:nvSpPr>
        <p:spPr>
          <a:xfrm>
            <a:off x="5071354" y="6197759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Rounded Rectangle 78"/>
          <p:cNvSpPr/>
          <p:nvPr/>
        </p:nvSpPr>
        <p:spPr>
          <a:xfrm>
            <a:off x="3536498" y="6164536"/>
            <a:ext cx="1429727" cy="522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(18%)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5457330" y="6197807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(18%)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6552205" y="6197807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3" name="Equal 82"/>
          <p:cNvSpPr/>
          <p:nvPr/>
        </p:nvSpPr>
        <p:spPr>
          <a:xfrm>
            <a:off x="9397617" y="6197759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Rounded Rectangle 83"/>
          <p:cNvSpPr/>
          <p:nvPr/>
        </p:nvSpPr>
        <p:spPr>
          <a:xfrm>
            <a:off x="7862761" y="6179815"/>
            <a:ext cx="1429727" cy="522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(9%)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9783593" y="6197807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(9%)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0878468" y="6197807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498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          SENARAI PIHAK SETIAUSAHA KERAJAAN NEGERI YANG TELAH MEMBEKALKAN DATA</a:t>
            </a:r>
          </a:p>
        </p:txBody>
      </p:sp>
      <p:sp>
        <p:nvSpPr>
          <p:cNvPr id="9" name="Isosceles Triangle 8">
            <a:hlinkClick r:id="rId2" action="ppaction://hlinksldjump"/>
          </p:cNvPr>
          <p:cNvSpPr/>
          <p:nvPr/>
        </p:nvSpPr>
        <p:spPr>
          <a:xfrm>
            <a:off x="190550" y="81770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706757" y="1845618"/>
          <a:ext cx="8776898" cy="3291258"/>
        </p:xfrm>
        <a:graphic>
          <a:graphicData uri="http://schemas.openxmlformats.org/drawingml/2006/table">
            <a:tbl>
              <a:tblPr/>
              <a:tblGrid>
                <a:gridCol w="557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86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008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017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BIL.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NAMA SUK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TARIKH TERIMA DATA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3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Setiausaha Kerajaan Negeri Sarawak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Disember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3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Setiausaha Kerajaan Negeri Pulau Pinang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Setiausaha Kerajaan Negeri Pahang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3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Setiausaha Kerajaan Negeri Kelantan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Disember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3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Setiausaha Kerajaan Negeri Terengganu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3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Setiausaha Kerajaan Negeri Sabah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Disember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3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Setiausaha Kerajaan Negeri Johor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3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Setiausaha Kerajaan Negeri Melaka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Disember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3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Setiausaha Kerajaan Negeri Selangor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Setiausaha Kerajaan Negeri Perlis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Setiausaha Kerajaan Negeri 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342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Setiausaha Kerajaan Negeri Sembilan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581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5 : PIHAK BERKUASA TEMPATAN (PBT)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1965642" y="563203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74" y="2354893"/>
            <a:ext cx="1035548" cy="776661"/>
          </a:xfrm>
          <a:prstGeom prst="rect">
            <a:avLst/>
          </a:prstGeom>
        </p:spPr>
      </p:pic>
      <p:sp>
        <p:nvSpPr>
          <p:cNvPr id="52" name="Subtitle 2"/>
          <p:cNvSpPr txBox="1">
            <a:spLocks/>
          </p:cNvSpPr>
          <p:nvPr/>
        </p:nvSpPr>
        <p:spPr>
          <a:xfrm>
            <a:off x="5647268" y="440837"/>
            <a:ext cx="2144565" cy="241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PERMOHONAN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65642" y="821631"/>
            <a:ext cx="2916303" cy="70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Pihak Berkuasa Tempatan Negeri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678833" y="869832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149</a:t>
            </a: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4272074" y="2558287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56" name="Elbow Connector 55"/>
          <p:cNvCxnSpPr>
            <a:stCxn id="51" idx="1"/>
          </p:cNvCxnSpPr>
          <p:nvPr/>
        </p:nvCxnSpPr>
        <p:spPr>
          <a:xfrm rot="10800000">
            <a:off x="1736866" y="1781416"/>
            <a:ext cx="1578609" cy="961809"/>
          </a:xfrm>
          <a:prstGeom prst="bentConnector3">
            <a:avLst>
              <a:gd name="adj1" fmla="val 10068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51" idx="0"/>
          </p:cNvCxnSpPr>
          <p:nvPr/>
        </p:nvCxnSpPr>
        <p:spPr>
          <a:xfrm rot="5400000" flipH="1" flipV="1">
            <a:off x="4129685" y="1302080"/>
            <a:ext cx="756376" cy="1349251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Subtitle 2"/>
          <p:cNvSpPr txBox="1">
            <a:spLocks/>
          </p:cNvSpPr>
          <p:nvPr/>
        </p:nvSpPr>
        <p:spPr>
          <a:xfrm>
            <a:off x="9874563" y="435551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333642" y="888593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77</a:t>
            </a:r>
          </a:p>
        </p:txBody>
      </p:sp>
      <p:cxnSp>
        <p:nvCxnSpPr>
          <p:cNvPr id="61" name="Elbow Connector 60"/>
          <p:cNvCxnSpPr/>
          <p:nvPr/>
        </p:nvCxnSpPr>
        <p:spPr>
          <a:xfrm flipV="1">
            <a:off x="4337817" y="1386641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Subtitle 2"/>
          <p:cNvSpPr txBox="1">
            <a:spLocks/>
          </p:cNvSpPr>
          <p:nvPr/>
        </p:nvSpPr>
        <p:spPr>
          <a:xfrm>
            <a:off x="688841" y="3312682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7764728" y="2835722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67" name="Elbow Connector 66"/>
          <p:cNvCxnSpPr/>
          <p:nvPr/>
        </p:nvCxnSpPr>
        <p:spPr>
          <a:xfrm rot="10800000" flipV="1">
            <a:off x="2054936" y="2909736"/>
            <a:ext cx="1233592" cy="917949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>
            <a:off x="3833249" y="3104659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650139" y="2806857"/>
            <a:ext cx="851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[PBT]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367" y="4005858"/>
            <a:ext cx="360000" cy="360000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962" y="3996566"/>
            <a:ext cx="369332" cy="369332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3457873" y="3933850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91" y="3898236"/>
            <a:ext cx="414518" cy="414518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80728" y="383093"/>
            <a:ext cx="2078686" cy="1566859"/>
            <a:chOff x="2100636" y="602711"/>
            <a:chExt cx="2453751" cy="203404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05" y="997588"/>
            <a:ext cx="1223849" cy="130395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14451"/>
          <a:stretch/>
        </p:blipFill>
        <p:spPr>
          <a:xfrm>
            <a:off x="4705039" y="419662"/>
            <a:ext cx="998526" cy="1163206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7562906" y="327034"/>
            <a:ext cx="2518216" cy="2021443"/>
            <a:chOff x="1505907" y="4064894"/>
            <a:chExt cx="2935580" cy="2389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318" y="2034516"/>
            <a:ext cx="1897373" cy="1417413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712" y="4005858"/>
            <a:ext cx="342951" cy="342951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474" y="3996566"/>
            <a:ext cx="369332" cy="369332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7635912" y="3982760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48" y="2963930"/>
            <a:ext cx="1151674" cy="863756"/>
          </a:xfrm>
          <a:prstGeom prst="rect">
            <a:avLst/>
          </a:prstGeom>
        </p:spPr>
      </p:pic>
      <p:graphicFrame>
        <p:nvGraphicFramePr>
          <p:cNvPr id="79" name="Table 78"/>
          <p:cNvGraphicFramePr>
            <a:graphicFrameLocks noGrp="1"/>
          </p:cNvGraphicFramePr>
          <p:nvPr>
            <p:extLst/>
          </p:nvPr>
        </p:nvGraphicFramePr>
        <p:xfrm>
          <a:off x="5914851" y="3382704"/>
          <a:ext cx="6097308" cy="5613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97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95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77 PBT 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SELURUH NEGARA</a:t>
                      </a:r>
                      <a:endParaRPr lang="en-MY" sz="1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0" name="Pentagon 79"/>
          <p:cNvSpPr/>
          <p:nvPr/>
        </p:nvSpPr>
        <p:spPr>
          <a:xfrm>
            <a:off x="301803" y="4316033"/>
            <a:ext cx="2841075" cy="413352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Datuk Bandar/ Yang Dipertua (</a:t>
            </a: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60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2" name="Pentagon 81"/>
          <p:cNvSpPr/>
          <p:nvPr/>
        </p:nvSpPr>
        <p:spPr>
          <a:xfrm>
            <a:off x="301803" y="4795324"/>
            <a:ext cx="2841074" cy="413352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Timbalan Yang Dipertua/ Setiausaha 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64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3" name="Pentagon 82"/>
          <p:cNvSpPr/>
          <p:nvPr/>
        </p:nvSpPr>
        <p:spPr>
          <a:xfrm>
            <a:off x="301803" y="5265106"/>
            <a:ext cx="2841074" cy="413352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Ahli Majlis (</a:t>
            </a: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1,448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262621" y="4354333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(13%)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6334526" y="4341207"/>
            <a:ext cx="1044000" cy="43200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(0%)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3434684" y="4316033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 (13%)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9623598" y="4342215"/>
            <a:ext cx="1044000" cy="43200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(2%)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703718" y="4332676"/>
            <a:ext cx="1044000" cy="43200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(0%)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3" name="Rounded Rectangle 92"/>
          <p:cNvSpPr/>
          <p:nvPr/>
        </p:nvSpPr>
        <p:spPr>
          <a:xfrm>
            <a:off x="7683156" y="4326468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(2%)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256030" y="4839920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21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(33%)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347350" y="4839920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3441870" y="4814146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23 (36%)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9623598" y="4840982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(13%)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2" name="Rectangle 131"/>
          <p:cNvSpPr/>
          <p:nvPr/>
        </p:nvSpPr>
        <p:spPr>
          <a:xfrm>
            <a:off x="10724534" y="4831180"/>
            <a:ext cx="1044000" cy="43200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(0%)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7690342" y="4824581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 (13%)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5" name="Rectangle 134"/>
          <p:cNvSpPr/>
          <p:nvPr/>
        </p:nvSpPr>
        <p:spPr>
          <a:xfrm>
            <a:off x="5256031" y="5325784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251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(17.3%)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6334524" y="5312399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61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(4.2%)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3433416" y="5300010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312 (21.5%)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5" name="Rectangle 154"/>
          <p:cNvSpPr/>
          <p:nvPr/>
        </p:nvSpPr>
        <p:spPr>
          <a:xfrm>
            <a:off x="9623598" y="5339653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126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(8.7%)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10739838" y="5328272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37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(2.6%)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7" name="Rounded Rectangle 156"/>
          <p:cNvSpPr/>
          <p:nvPr/>
        </p:nvSpPr>
        <p:spPr>
          <a:xfrm>
            <a:off x="7681888" y="5310445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163 (11.3%)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8" name="Pentagon 157"/>
          <p:cNvSpPr/>
          <p:nvPr/>
        </p:nvSpPr>
        <p:spPr>
          <a:xfrm>
            <a:off x="301803" y="5730719"/>
            <a:ext cx="2836081" cy="413352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Pengurusan Profesional Gred 41-54 (</a:t>
            </a: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1,945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5253239" y="5814573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642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(33%)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6334524" y="5788629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395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(20%)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3430057" y="5775169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1,037 (53%)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9623599" y="5831170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396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(20%)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10737467" y="5818913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250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(13%)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7676895" y="5799234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646 (33%)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7" name="Pentagon 166"/>
          <p:cNvSpPr/>
          <p:nvPr/>
        </p:nvSpPr>
        <p:spPr>
          <a:xfrm>
            <a:off x="304944" y="6201210"/>
            <a:ext cx="2836081" cy="413352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Sokongan Gred 29 – 40 (</a:t>
            </a: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1,667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9" name="Rectangle 168"/>
          <p:cNvSpPr/>
          <p:nvPr/>
        </p:nvSpPr>
        <p:spPr>
          <a:xfrm>
            <a:off x="5260139" y="6303362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742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(45%)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6334523" y="6287888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450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(27%)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1" name="Rounded Rectangle 170"/>
          <p:cNvSpPr/>
          <p:nvPr/>
        </p:nvSpPr>
        <p:spPr>
          <a:xfrm>
            <a:off x="3431564" y="6263902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1,192 (72%)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3" name="Rectangle 172"/>
          <p:cNvSpPr/>
          <p:nvPr/>
        </p:nvSpPr>
        <p:spPr>
          <a:xfrm>
            <a:off x="9623600" y="6310162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576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(34.5%)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10722426" y="6310162"/>
            <a:ext cx="1044000" cy="461665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313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(18.5%)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5" name="Rounded Rectangle 174"/>
          <p:cNvSpPr/>
          <p:nvPr/>
        </p:nvSpPr>
        <p:spPr>
          <a:xfrm>
            <a:off x="7680036" y="6274337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889 (53%)</a:t>
            </a:r>
            <a:endParaRPr kumimoji="0" lang="en-MY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9" name="Equal 88"/>
          <p:cNvSpPr/>
          <p:nvPr/>
        </p:nvSpPr>
        <p:spPr>
          <a:xfrm>
            <a:off x="9269819" y="4399013"/>
            <a:ext cx="219476" cy="33037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Equal 91"/>
          <p:cNvSpPr/>
          <p:nvPr/>
        </p:nvSpPr>
        <p:spPr>
          <a:xfrm>
            <a:off x="9277005" y="4897126"/>
            <a:ext cx="219476" cy="33037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7" name="Equal 96"/>
          <p:cNvSpPr/>
          <p:nvPr/>
        </p:nvSpPr>
        <p:spPr>
          <a:xfrm>
            <a:off x="9268551" y="5382990"/>
            <a:ext cx="219476" cy="33037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Equal 97"/>
          <p:cNvSpPr/>
          <p:nvPr/>
        </p:nvSpPr>
        <p:spPr>
          <a:xfrm>
            <a:off x="9263558" y="5835726"/>
            <a:ext cx="219476" cy="33037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9" name="Equal 98"/>
          <p:cNvSpPr/>
          <p:nvPr/>
        </p:nvSpPr>
        <p:spPr>
          <a:xfrm>
            <a:off x="9266699" y="6346882"/>
            <a:ext cx="219476" cy="33037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88" name="Straight Connector 87"/>
          <p:cNvCxnSpPr/>
          <p:nvPr/>
        </p:nvCxnSpPr>
        <p:spPr>
          <a:xfrm>
            <a:off x="3286894" y="4150170"/>
            <a:ext cx="0" cy="2664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Equal 99"/>
          <p:cNvSpPr/>
          <p:nvPr/>
        </p:nvSpPr>
        <p:spPr>
          <a:xfrm>
            <a:off x="4949339" y="4391913"/>
            <a:ext cx="219476" cy="33037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Equal 100"/>
          <p:cNvSpPr/>
          <p:nvPr/>
        </p:nvSpPr>
        <p:spPr>
          <a:xfrm>
            <a:off x="4956525" y="4890026"/>
            <a:ext cx="219476" cy="33037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" name="Equal 101"/>
          <p:cNvSpPr/>
          <p:nvPr/>
        </p:nvSpPr>
        <p:spPr>
          <a:xfrm>
            <a:off x="4948071" y="5375890"/>
            <a:ext cx="219476" cy="33037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4" name="Equal 103"/>
          <p:cNvSpPr/>
          <p:nvPr/>
        </p:nvSpPr>
        <p:spPr>
          <a:xfrm>
            <a:off x="4943078" y="5864679"/>
            <a:ext cx="219476" cy="33037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5" name="Equal 104"/>
          <p:cNvSpPr/>
          <p:nvPr/>
        </p:nvSpPr>
        <p:spPr>
          <a:xfrm>
            <a:off x="4946219" y="6339782"/>
            <a:ext cx="219476" cy="330372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>
            <a:off x="7535366" y="4150170"/>
            <a:ext cx="0" cy="2664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1112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PIHAK BERKUASA TEMPATAN (PBT) YANG TELAH MEMBEKALKAN DATA</a:t>
            </a:r>
          </a:p>
        </p:txBody>
      </p:sp>
      <p:sp>
        <p:nvSpPr>
          <p:cNvPr id="9" name="Isosceles Triangle 8">
            <a:hlinkClick r:id="rId2" action="ppaction://hlinksldjump"/>
          </p:cNvPr>
          <p:cNvSpPr/>
          <p:nvPr/>
        </p:nvSpPr>
        <p:spPr>
          <a:xfrm>
            <a:off x="190550" y="102811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345929" y="569559"/>
          <a:ext cx="5511371" cy="6187998"/>
        </p:xfrm>
        <a:graphic>
          <a:graphicData uri="http://schemas.openxmlformats.org/drawingml/2006/table">
            <a:tbl>
              <a:tblPr/>
              <a:tblGrid>
                <a:gridCol w="326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BIL.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NAMA PBT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TARIKH TERIMA DATA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Bandaraya Pulau Pinang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Seberang Perai, Pulau Pinang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09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Marang, Terengganu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Setiu, Terengganu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Besut, Terengganu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04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Bandaraya Kuala Terengganu, Terengganu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Dungun, Terengganu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04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Hulu Terengganu, Terengganu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Kemaman, Terengganu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Bandaraya Ipoh, 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Pengkalan Hulu, 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Selama, 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Taiping, 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Lenggong, 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Perak Tengah, 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Kuala Kangsar, 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01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Kampar, 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Kerian, 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Tanjong Malim, 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Disember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Gua Musang, Kelantan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Tanah Merah, Kelantan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Pasir Puteh, Kelantan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Pasir Mas, Kelantan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Kuala Krai, Kelantan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Dabong, Kelantan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25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Kota Bharu Bandar Raya Islam, Kelantan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Tumpat, Kelantan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Ketereh, Kelantan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Bandaraya Iskandar Puteri, Johor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Kluang, Johor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Tangkak, Johor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Kota Tinggi, Johor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Batu Pahat, Johor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239222" y="569559"/>
          <a:ext cx="5688632" cy="6189313"/>
        </p:xfrm>
        <a:graphic>
          <a:graphicData uri="http://schemas.openxmlformats.org/drawingml/2006/table">
            <a:tbl>
              <a:tblPr/>
              <a:tblGrid>
                <a:gridCol w="432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391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BIL.</a:t>
                      </a:r>
                    </a:p>
                  </a:txBody>
                  <a:tcPr marL="6235" marR="6235" marT="6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NAMA PBT</a:t>
                      </a:r>
                    </a:p>
                  </a:txBody>
                  <a:tcPr marL="6235" marR="6235" marT="6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TARIKH TERIMA DATA</a:t>
                      </a:r>
                    </a:p>
                  </a:txBody>
                  <a:tcPr marL="6235" marR="6235" marT="623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Muar, Johor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Pontian, Johor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Disember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Nilai, Negeri Sembilan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Jempol, Negeri Sembilan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Kuala Pilah, Negeri Sembilan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Port Dickson, Negeri Sembilan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Seremban, Negeri Sembilan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Jelebu, Negeri Sembilan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Sepang, Selangor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Kuala Langat, Selangor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Hulu Selangor, Selangor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Sabak Bernam, Selangor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Selayang, Selangor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Subang Jaya, Selangor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Kuala Selangor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Klang, Selangor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Disember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Bandaraya Shah Alam, Selangor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Januari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Kajang, Selangor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 Januari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Maran, Pahang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Rompin, Pahang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Bentong, Pahang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Kuantan, Pahang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Cameron Highlands, Pahang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Bera, Pahang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Raub, Pahang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Disember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Hang Tuah Jaya, Melaka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Matu &amp; Daro, Sarawak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Simunjan, Sarawak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Dalat &amp; Mukah, Sarawak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Limbang, Sarawak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0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Bandaraya Miri, Sarawak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Disember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1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Daerah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Kanowit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Sarawak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Januari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2"/>
                  </a:ext>
                </a:extLst>
              </a:tr>
              <a:tr h="1772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Sik, Kedah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648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54135" t="14460" r="4848" b="5340"/>
          <a:stretch/>
        </p:blipFill>
        <p:spPr>
          <a:xfrm>
            <a:off x="153851" y="355301"/>
            <a:ext cx="5761335" cy="6336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2448" t="28594" r="3497" b="11733"/>
          <a:stretch/>
        </p:blipFill>
        <p:spPr>
          <a:xfrm>
            <a:off x="5807175" y="1341561"/>
            <a:ext cx="6264696" cy="477310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717164" y="1410571"/>
            <a:ext cx="396044" cy="2880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Rectangle 5"/>
          <p:cNvSpPr/>
          <p:nvPr/>
        </p:nvSpPr>
        <p:spPr>
          <a:xfrm>
            <a:off x="3358902" y="2565698"/>
            <a:ext cx="2088232" cy="720080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41" name="TextBox 40"/>
          <p:cNvSpPr txBox="1"/>
          <p:nvPr/>
        </p:nvSpPr>
        <p:spPr>
          <a:xfrm>
            <a:off x="153851" y="43397"/>
            <a:ext cx="11774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91"/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Menyerlahkan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bakat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potensi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modal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insan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belia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agar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berkeupayaan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menyumbang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semua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peringkat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kehidupan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sehingga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ke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peringkat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antarabangsa</a:t>
            </a:r>
            <a:r>
              <a:rPr 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menerusi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jaringan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kerjasama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strategik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pemegang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taruh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berdasarkan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9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Bidang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Keutamaan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Belia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iaitu</a:t>
            </a:r>
            <a:r>
              <a:rPr lang="en-US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MY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Delay 6"/>
          <p:cNvSpPr/>
          <p:nvPr/>
        </p:nvSpPr>
        <p:spPr>
          <a:xfrm flipH="1">
            <a:off x="11675826" y="6304831"/>
            <a:ext cx="504056" cy="584775"/>
          </a:xfrm>
          <a:prstGeom prst="flowChartDelay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18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673283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PIHAK BERKUASA TEMPATAN (PBT) YANG TELAH MEMBEKALKAN DATA</a:t>
            </a:r>
          </a:p>
        </p:txBody>
      </p:sp>
      <p:sp>
        <p:nvSpPr>
          <p:cNvPr id="9" name="Isosceles Triangle 8">
            <a:hlinkClick r:id="rId2" action="ppaction://hlinksldjump"/>
          </p:cNvPr>
          <p:cNvSpPr/>
          <p:nvPr/>
        </p:nvSpPr>
        <p:spPr>
          <a:xfrm>
            <a:off x="190550" y="102811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3061179" y="2349674"/>
          <a:ext cx="6068054" cy="2122728"/>
        </p:xfrm>
        <a:graphic>
          <a:graphicData uri="http://schemas.openxmlformats.org/drawingml/2006/table">
            <a:tbl>
              <a:tblPr/>
              <a:tblGrid>
                <a:gridCol w="326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13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BIL.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NAMA PBT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TARIKH TERIMA DATA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Bandaraya Alor Setar, Kedah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Kulim, Kedah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Bandar Baharu, Kedah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Kubang Pasu, Kedah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Langkawi Bandaraya Pelancongan, Kedah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Novemver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Beluran, Sabah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Sandakan, Sabah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Pitas, Sabah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Keningau, Sabah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Majlis Daerah Lahad Datu, Sabah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 Disember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90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Dewan Bandaraya Kota Kinabalu, Sabah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Januari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158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DATA YANG TELAH DITERIMA &amp; PERLU PENGEMASKINIAN SEMULA</a:t>
            </a:r>
            <a:b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</a:br>
            <a:r>
              <a:rPr lang="ms-MY" sz="1400" i="1" dirty="0">
                <a:solidFill>
                  <a:srgbClr val="FFFF00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(Maklumat tidak lengkap)</a:t>
            </a:r>
          </a:p>
        </p:txBody>
      </p:sp>
      <p:sp>
        <p:nvSpPr>
          <p:cNvPr id="10" name="Isosceles Triangle 9">
            <a:hlinkClick r:id="rId2" action="ppaction://hlinksldjump"/>
          </p:cNvPr>
          <p:cNvSpPr/>
          <p:nvPr/>
        </p:nvSpPr>
        <p:spPr>
          <a:xfrm>
            <a:off x="118542" y="65728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02718" y="1917626"/>
          <a:ext cx="8784976" cy="3992720"/>
        </p:xfrm>
        <a:graphic>
          <a:graphicData uri="http://schemas.openxmlformats.org/drawingml/2006/table">
            <a:tbl>
              <a:tblPr/>
              <a:tblGrid>
                <a:gridCol w="469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6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6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BIL.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NAMA PBT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TARIKH TERIMA DATA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Majlis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Perbandaran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Manjung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, Perak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30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Majlis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Daerah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Bachok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- Bandar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Pelancongan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Islam, Kelantan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7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Majlis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Perbandaran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Pasir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Gudang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, Johor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18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7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Majlis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Daerah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Labis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, Johor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24 Oktober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Majlis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Daerah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Lipis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, Pahang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7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Majlis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Perbandaran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Sibu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, Sarawak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29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Oktober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fi-FI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Kota Samarahan, Sarawak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Majlis Daerah Ranau, Sabah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Majlis Daerah Tenom, Sabah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Majlis Perbandaran Tawau, Sabah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Januari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119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6 : IPTA/ IPTS/ SEKOLAH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1755648" y="711850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82" y="2610599"/>
            <a:ext cx="1035548" cy="776661"/>
          </a:xfrm>
          <a:prstGeom prst="rect">
            <a:avLst/>
          </a:prstGeom>
        </p:spPr>
      </p:pic>
      <p:sp>
        <p:nvSpPr>
          <p:cNvPr id="52" name="Subtitle 2"/>
          <p:cNvSpPr txBox="1">
            <a:spLocks/>
          </p:cNvSpPr>
          <p:nvPr/>
        </p:nvSpPr>
        <p:spPr>
          <a:xfrm>
            <a:off x="6032475" y="674789"/>
            <a:ext cx="2144565" cy="241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PERMOHONAN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855479" y="992716"/>
            <a:ext cx="32316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  <a:defRPr/>
            </a:pPr>
            <a:r>
              <a:rPr kumimoji="0" lang="ms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Bahagian Perancangan Penyelidikan dan Penyelarasan Dasar (IPTA)</a:t>
            </a:r>
          </a:p>
          <a:p>
            <a:pPr marL="285750" marR="0" lvl="0" indent="-28575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  <a:defRPr/>
            </a:pPr>
            <a:r>
              <a:rPr kumimoji="0" lang="ms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Pejabat Ketua Pengarah Pendidikan Tinggi (IPTS)</a:t>
            </a:r>
            <a:endParaRPr kumimoji="0" lang="en-SG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LcPeriod"/>
              <a:tabLst/>
              <a:defRPr/>
            </a:pPr>
            <a:r>
              <a:rPr kumimoji="0" lang="ms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Bahagian Pendidikan Khas, KPM (SEKOLAH)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03680" y="1146480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4297182" y="2813993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4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56" name="Elbow Connector 55"/>
          <p:cNvCxnSpPr>
            <a:stCxn id="51" idx="1"/>
          </p:cNvCxnSpPr>
          <p:nvPr/>
        </p:nvCxnSpPr>
        <p:spPr>
          <a:xfrm rot="10800000">
            <a:off x="838696" y="2335758"/>
            <a:ext cx="2501887" cy="663173"/>
          </a:xfrm>
          <a:prstGeom prst="bentConnector3">
            <a:avLst>
              <a:gd name="adj1" fmla="val 100148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/>
          <p:cNvCxnSpPr/>
          <p:nvPr/>
        </p:nvCxnSpPr>
        <p:spPr>
          <a:xfrm flipV="1">
            <a:off x="4400048" y="1854224"/>
            <a:ext cx="807558" cy="803044"/>
          </a:xfrm>
          <a:prstGeom prst="bentConnector3">
            <a:avLst>
              <a:gd name="adj1" fmla="val 100032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Subtitle 2"/>
          <p:cNvSpPr txBox="1">
            <a:spLocks/>
          </p:cNvSpPr>
          <p:nvPr/>
        </p:nvSpPr>
        <p:spPr>
          <a:xfrm>
            <a:off x="9899671" y="691257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358750" y="1144299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61" name="Elbow Connector 60"/>
          <p:cNvCxnSpPr/>
          <p:nvPr/>
        </p:nvCxnSpPr>
        <p:spPr>
          <a:xfrm flipV="1">
            <a:off x="4362925" y="1642347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Subtitle 2"/>
          <p:cNvSpPr txBox="1">
            <a:spLocks/>
          </p:cNvSpPr>
          <p:nvPr/>
        </p:nvSpPr>
        <p:spPr>
          <a:xfrm>
            <a:off x="466108" y="3796666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8257952" y="3069754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67" name="Elbow Connector 66"/>
          <p:cNvCxnSpPr/>
          <p:nvPr/>
        </p:nvCxnSpPr>
        <p:spPr>
          <a:xfrm rot="10800000" flipV="1">
            <a:off x="2080044" y="3165442"/>
            <a:ext cx="1233592" cy="917949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>
            <a:off x="3858357" y="3360365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5119822" y="3040137"/>
            <a:ext cx="16954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 SEKOLAH]</a:t>
            </a:r>
            <a:endParaRPr kumimoji="0" lang="en-MY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4" y="4353050"/>
            <a:ext cx="342951" cy="34295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402" y="4365898"/>
            <a:ext cx="369332" cy="369332"/>
          </a:xfrm>
          <a:prstGeom prst="rect">
            <a:avLst/>
          </a:prstGeom>
        </p:spPr>
      </p:pic>
      <p:sp>
        <p:nvSpPr>
          <p:cNvPr id="74" name="Pentagon 73"/>
          <p:cNvSpPr/>
          <p:nvPr/>
        </p:nvSpPr>
        <p:spPr>
          <a:xfrm>
            <a:off x="267417" y="4653930"/>
            <a:ext cx="3183778" cy="468000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Pengetua/ Guru Besar (</a:t>
            </a: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10,065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5" name="Pentagon 74"/>
          <p:cNvSpPr/>
          <p:nvPr/>
        </p:nvSpPr>
        <p:spPr>
          <a:xfrm>
            <a:off x="267416" y="5157986"/>
            <a:ext cx="3183777" cy="468000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Penolong Kanan 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29,435</a:t>
            </a:r>
            <a:r>
              <a:rPr kumimoji="0" lang="en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753263" y="4365898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sp>
        <p:nvSpPr>
          <p:cNvPr id="78" name="Equal 77"/>
          <p:cNvSpPr/>
          <p:nvPr/>
        </p:nvSpPr>
        <p:spPr>
          <a:xfrm>
            <a:off x="5253798" y="4797986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3718942" y="4722723"/>
            <a:ext cx="1429200" cy="435263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182 (1.8%)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89" name="Equal 88"/>
          <p:cNvSpPr/>
          <p:nvPr/>
        </p:nvSpPr>
        <p:spPr>
          <a:xfrm>
            <a:off x="5253798" y="5302042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Rounded Rectangle 91"/>
          <p:cNvSpPr/>
          <p:nvPr/>
        </p:nvSpPr>
        <p:spPr>
          <a:xfrm>
            <a:off x="3718942" y="5226442"/>
            <a:ext cx="1429727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3,998 (13.58%)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229" y="4239412"/>
            <a:ext cx="414518" cy="414518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40606" y="642551"/>
            <a:ext cx="1909812" cy="1848343"/>
            <a:chOff x="2100636" y="602711"/>
            <a:chExt cx="2453751" cy="203404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383" y="1338494"/>
            <a:ext cx="1223849" cy="130395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14451"/>
          <a:stretch/>
        </p:blipFill>
        <p:spPr>
          <a:xfrm>
            <a:off x="5028555" y="591879"/>
            <a:ext cx="998526" cy="1163206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7588014" y="582740"/>
            <a:ext cx="2518216" cy="2021443"/>
            <a:chOff x="1505907" y="4064894"/>
            <a:chExt cx="2935580" cy="2389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148" y="2277666"/>
            <a:ext cx="1897373" cy="1417413"/>
          </a:xfrm>
          <a:prstGeom prst="rect">
            <a:avLst/>
          </a:prstGeom>
        </p:spPr>
      </p:pic>
      <p:sp>
        <p:nvSpPr>
          <p:cNvPr id="138" name="Rectangle 137"/>
          <p:cNvSpPr/>
          <p:nvPr/>
        </p:nvSpPr>
        <p:spPr>
          <a:xfrm>
            <a:off x="5594237" y="472593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131 (1.3%)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9" name="Rectangle 138"/>
          <p:cNvSpPr/>
          <p:nvPr/>
        </p:nvSpPr>
        <p:spPr>
          <a:xfrm>
            <a:off x="5591150" y="5229994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2,010 (6.83%)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6690884" y="472593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51 (0.5%)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6686025" y="5229994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1,988 (6.75%)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0863" y="4365898"/>
            <a:ext cx="342951" cy="342951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602" y="4365898"/>
            <a:ext cx="369332" cy="369332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7948245" y="4365898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sp>
        <p:nvSpPr>
          <p:cNvPr id="145" name="Equal 144"/>
          <p:cNvSpPr/>
          <p:nvPr/>
        </p:nvSpPr>
        <p:spPr>
          <a:xfrm>
            <a:off x="9454564" y="4797946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6" name="Rounded Rectangle 145"/>
          <p:cNvSpPr/>
          <p:nvPr/>
        </p:nvSpPr>
        <p:spPr>
          <a:xfrm>
            <a:off x="7919708" y="4725938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15 (0.1%)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7" name="Equal 146"/>
          <p:cNvSpPr/>
          <p:nvPr/>
        </p:nvSpPr>
        <p:spPr>
          <a:xfrm>
            <a:off x="9454564" y="5302002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7919708" y="5229994"/>
            <a:ext cx="1429727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940 (3.19%)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9789220" y="472593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12 (0.1%)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9786133" y="5229994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425 (1.44%)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10883854" y="4725938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(0.0%)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10881008" y="5229994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515 (1.75%)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6" y="3424028"/>
            <a:ext cx="1151674" cy="863756"/>
          </a:xfrm>
          <a:prstGeom prst="rect">
            <a:avLst/>
          </a:prstGeom>
        </p:spPr>
      </p:pic>
      <p:sp>
        <p:nvSpPr>
          <p:cNvPr id="97" name="Pentagon 96"/>
          <p:cNvSpPr/>
          <p:nvPr/>
        </p:nvSpPr>
        <p:spPr>
          <a:xfrm>
            <a:off x="262558" y="5671212"/>
            <a:ext cx="3183778" cy="468000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Ketua Bidang/ Bengkel (</a:t>
            </a: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9,614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99" name="Equal 98"/>
          <p:cNvSpPr/>
          <p:nvPr/>
        </p:nvSpPr>
        <p:spPr>
          <a:xfrm>
            <a:off x="5248939" y="5815268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0" name="Rounded Rectangle 99"/>
          <p:cNvSpPr/>
          <p:nvPr/>
        </p:nvSpPr>
        <p:spPr>
          <a:xfrm>
            <a:off x="3714083" y="5740005"/>
            <a:ext cx="1429200" cy="435263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1,088 (11%)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5589378" y="5743220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393 (4%)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686025" y="5743220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695 (7%)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16" name="Equal 115"/>
          <p:cNvSpPr/>
          <p:nvPr/>
        </p:nvSpPr>
        <p:spPr>
          <a:xfrm>
            <a:off x="9449705" y="5815228"/>
            <a:ext cx="252000" cy="360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7914849" y="5743220"/>
            <a:ext cx="1429200" cy="4356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159 (1.7%)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9784361" y="5743220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63 (0.7%)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8" name="Rectangle 127"/>
          <p:cNvSpPr/>
          <p:nvPr/>
        </p:nvSpPr>
        <p:spPr>
          <a:xfrm>
            <a:off x="10878995" y="5743220"/>
            <a:ext cx="1044000" cy="43200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96 (1.0%)</a:t>
            </a:r>
            <a:endParaRPr kumimoji="0" lang="en-MY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graphicFrame>
        <p:nvGraphicFramePr>
          <p:cNvPr id="85" name="Table 84"/>
          <p:cNvGraphicFramePr>
            <a:graphicFrameLocks noGrp="1"/>
          </p:cNvGraphicFramePr>
          <p:nvPr>
            <p:extLst/>
          </p:nvPr>
        </p:nvGraphicFramePr>
        <p:xfrm>
          <a:off x="5028555" y="3645818"/>
          <a:ext cx="6399640" cy="5613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743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TARIKH TERIMA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95">
                <a:tc>
                  <a:txBody>
                    <a:bodyPr/>
                    <a:lstStyle/>
                    <a:p>
                      <a:pPr algn="ctr"/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Bahagian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Perancangan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dan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Penyelarasan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Dasar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, KPM</a:t>
                      </a:r>
                      <a:endParaRPr lang="en-MY" sz="1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200" dirty="0">
                          <a:latin typeface="Tw Cen MT" panose="020B0602020104020603" pitchFamily="34" charset="0"/>
                        </a:rPr>
                        <a:t>9 November 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69" name="Straight Connector 68"/>
          <p:cNvCxnSpPr/>
          <p:nvPr/>
        </p:nvCxnSpPr>
        <p:spPr>
          <a:xfrm>
            <a:off x="3577590" y="4519220"/>
            <a:ext cx="0" cy="1836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823398" y="4509914"/>
            <a:ext cx="0" cy="1836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67005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DATA YANG TELAH DITERIMA &amp; PERLU PENGEMASKINIAN SEMULA</a:t>
            </a:r>
            <a:b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</a:br>
            <a:r>
              <a:rPr lang="ms-MY" sz="1400" i="1" dirty="0">
                <a:solidFill>
                  <a:srgbClr val="FFFF00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(Maklumat tidak lengkap)</a:t>
            </a:r>
          </a:p>
        </p:txBody>
      </p:sp>
      <p:sp>
        <p:nvSpPr>
          <p:cNvPr id="10" name="Isosceles Triangle 9">
            <a:hlinkClick r:id="rId2" action="ppaction://hlinksldjump"/>
          </p:cNvPr>
          <p:cNvSpPr/>
          <p:nvPr/>
        </p:nvSpPr>
        <p:spPr>
          <a:xfrm>
            <a:off x="118542" y="65728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02718" y="2493690"/>
          <a:ext cx="8784976" cy="1643091"/>
        </p:xfrm>
        <a:graphic>
          <a:graphicData uri="http://schemas.openxmlformats.org/drawingml/2006/table">
            <a:tbl>
              <a:tblPr/>
              <a:tblGrid>
                <a:gridCol w="469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6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6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BIL.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NAMA</a:t>
                      </a:r>
                      <a:r>
                        <a:rPr lang="en-US" sz="16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BAHAGIAN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TARIKH TERIMA DATA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ms-MY" sz="16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Bahagian Perancangan dan Penyelarasan Dasar, KPM (Pendidikan Tinggi) - IPTA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Bahagian Pendaftaran &amp; Piawaian, Jabatan Pendidikan Tinggi, KPM - IPTS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10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Disember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1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7 : PERSATUAN/ PERTUBUHAN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48910" y="497489"/>
            <a:ext cx="1688356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83" y="2115406"/>
            <a:ext cx="1035548" cy="776661"/>
          </a:xfrm>
          <a:prstGeom prst="rect">
            <a:avLst/>
          </a:prstGeom>
        </p:spPr>
      </p:pic>
      <p:sp>
        <p:nvSpPr>
          <p:cNvPr id="52" name="Subtitle 2"/>
          <p:cNvSpPr txBox="1">
            <a:spLocks/>
          </p:cNvSpPr>
          <p:nvPr/>
        </p:nvSpPr>
        <p:spPr>
          <a:xfrm>
            <a:off x="5672376" y="447253"/>
            <a:ext cx="2144565" cy="241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PERMOHONAN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594151" y="541476"/>
            <a:ext cx="3276919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>
                <a:tab pos="457200" algn="l"/>
              </a:tabLst>
              <a:defRPr/>
            </a:pPr>
            <a:r>
              <a:rPr kumimoji="0" lang="ms-MY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Pejabat Pendaftar Pertubuhan Belia, KBS</a:t>
            </a:r>
          </a:p>
          <a:p>
            <a:pPr marL="342900" marR="0" lvl="0" indent="-34290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>
                <a:tab pos="457200" algn="l"/>
              </a:tabLst>
              <a:defRPr/>
            </a:pPr>
            <a:r>
              <a:rPr kumimoji="0" lang="ms-MY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Jabatan Pendaftaran Pertubuhan Malaysia, Kementerian Dalam Negeri</a:t>
            </a:r>
          </a:p>
          <a:p>
            <a:pPr marL="342900" marR="0" lvl="0" indent="-34290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romanLcPeriod"/>
              <a:tabLst>
                <a:tab pos="457200" algn="l"/>
              </a:tabLst>
              <a:defRPr/>
            </a:pPr>
            <a:r>
              <a:rPr kumimoji="0" lang="ms-MY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Pejabat Pesuruhjaya Sukan Malaysia, KBS</a:t>
            </a:r>
            <a:endParaRPr kumimoji="0" lang="ms-MY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MS Mincho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91150" y="876248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4219094" y="2165921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56" name="Elbow Connector 55"/>
          <p:cNvCxnSpPr>
            <a:stCxn id="51" idx="1"/>
          </p:cNvCxnSpPr>
          <p:nvPr/>
        </p:nvCxnSpPr>
        <p:spPr>
          <a:xfrm rot="10800000">
            <a:off x="1737267" y="1795515"/>
            <a:ext cx="1603317" cy="708222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51" idx="0"/>
          </p:cNvCxnSpPr>
          <p:nvPr/>
        </p:nvCxnSpPr>
        <p:spPr>
          <a:xfrm rot="5400000" flipH="1" flipV="1">
            <a:off x="4003671" y="1347084"/>
            <a:ext cx="623009" cy="913636"/>
          </a:xfrm>
          <a:prstGeom prst="bentConnector2">
            <a:avLst/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Subtitle 2"/>
          <p:cNvSpPr txBox="1">
            <a:spLocks/>
          </p:cNvSpPr>
          <p:nvPr/>
        </p:nvSpPr>
        <p:spPr>
          <a:xfrm>
            <a:off x="9899671" y="441967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358750" y="895009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6</a:t>
            </a:r>
          </a:p>
        </p:txBody>
      </p:sp>
      <p:cxnSp>
        <p:nvCxnSpPr>
          <p:cNvPr id="61" name="Elbow Connector 60"/>
          <p:cNvCxnSpPr/>
          <p:nvPr/>
        </p:nvCxnSpPr>
        <p:spPr>
          <a:xfrm flipV="1">
            <a:off x="4362925" y="1393057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Subtitle 2"/>
          <p:cNvSpPr txBox="1">
            <a:spLocks/>
          </p:cNvSpPr>
          <p:nvPr/>
        </p:nvSpPr>
        <p:spPr>
          <a:xfrm>
            <a:off x="878059" y="3146014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8084163" y="2572019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67" name="Elbow Connector 66"/>
          <p:cNvCxnSpPr/>
          <p:nvPr/>
        </p:nvCxnSpPr>
        <p:spPr>
          <a:xfrm rot="10800000" flipV="1">
            <a:off x="2095338" y="2730404"/>
            <a:ext cx="1233592" cy="917949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>
            <a:off x="3895767" y="2825370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4478314" y="2493690"/>
            <a:ext cx="32730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[PERSATUAN/PERTUBUHAN]</a:t>
            </a:r>
            <a:endParaRPr kumimoji="0" lang="en-MY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753" y="3675226"/>
            <a:ext cx="342951" cy="34295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890" y="3699797"/>
            <a:ext cx="369332" cy="369332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3035967" y="3684051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72" y="3603200"/>
            <a:ext cx="414518" cy="414518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97854" y="1191007"/>
            <a:ext cx="1627243" cy="1179340"/>
            <a:chOff x="2100636" y="602711"/>
            <a:chExt cx="2453751" cy="203404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13" y="1004004"/>
            <a:ext cx="1223849" cy="130395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14451"/>
          <a:stretch/>
        </p:blipFill>
        <p:spPr>
          <a:xfrm>
            <a:off x="4730147" y="426078"/>
            <a:ext cx="998526" cy="1163206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7588014" y="333450"/>
            <a:ext cx="2518216" cy="2021443"/>
            <a:chOff x="1505907" y="4064894"/>
            <a:chExt cx="2935580" cy="2389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88" y="1839544"/>
            <a:ext cx="1897373" cy="1417413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228" y="3717826"/>
            <a:ext cx="342951" cy="342951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42" y="3708534"/>
            <a:ext cx="369332" cy="369332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7022909" y="3713803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3" y="2814723"/>
            <a:ext cx="1151674" cy="863756"/>
          </a:xfrm>
          <a:prstGeom prst="rect">
            <a:avLst/>
          </a:prstGeom>
        </p:spPr>
      </p:pic>
      <p:graphicFrame>
        <p:nvGraphicFramePr>
          <p:cNvPr id="80" name="Table 79"/>
          <p:cNvGraphicFramePr>
            <a:graphicFrameLocks noGrp="1"/>
          </p:cNvGraphicFramePr>
          <p:nvPr>
            <p:extLst/>
          </p:nvPr>
        </p:nvGraphicFramePr>
        <p:xfrm>
          <a:off x="5752536" y="3114506"/>
          <a:ext cx="6399640" cy="5613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9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95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6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PEJABAT PPS TERMASUK SABAH &amp; SARAWAK</a:t>
                      </a:r>
                      <a:endParaRPr lang="en-MY" sz="1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9" name="Pentagon 168"/>
          <p:cNvSpPr/>
          <p:nvPr/>
        </p:nvSpPr>
        <p:spPr>
          <a:xfrm>
            <a:off x="199887" y="4085621"/>
            <a:ext cx="2711220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Pengerusi/ Yang Dipertua (</a:t>
            </a: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30,653</a:t>
            </a: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0" name="Pentagon 169"/>
          <p:cNvSpPr/>
          <p:nvPr/>
        </p:nvSpPr>
        <p:spPr>
          <a:xfrm>
            <a:off x="199887" y="4421347"/>
            <a:ext cx="2711219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Timbalan Pengerusi/ Yang Dipertua 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13,475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1" name="Pentagon 170"/>
          <p:cNvSpPr/>
          <p:nvPr/>
        </p:nvSpPr>
        <p:spPr>
          <a:xfrm>
            <a:off x="194893" y="4769011"/>
            <a:ext cx="2711219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Naib Pengerusi (</a:t>
            </a: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15,307</a:t>
            </a: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3" name="Equal 172"/>
          <p:cNvSpPr/>
          <p:nvPr/>
        </p:nvSpPr>
        <p:spPr>
          <a:xfrm>
            <a:off x="4295006" y="4077866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4" name="Rectangle 173"/>
          <p:cNvSpPr/>
          <p:nvPr/>
        </p:nvSpPr>
        <p:spPr>
          <a:xfrm>
            <a:off x="4583038" y="4047669"/>
            <a:ext cx="1000800" cy="430887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18,582 (60.5%)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612167" y="4055792"/>
            <a:ext cx="1000800" cy="430887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1,141 </a:t>
            </a:r>
          </a:p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(3.5%)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6" name="Rounded Rectangle 175"/>
          <p:cNvSpPr/>
          <p:nvPr/>
        </p:nvSpPr>
        <p:spPr>
          <a:xfrm>
            <a:off x="3110037" y="4085621"/>
            <a:ext cx="1080000" cy="305928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19,723 (64%)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1" name="Rectangle 180"/>
          <p:cNvSpPr/>
          <p:nvPr/>
        </p:nvSpPr>
        <p:spPr>
          <a:xfrm>
            <a:off x="8859984" y="4077866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16,090 (52.5%)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2" name="Rectangle 181"/>
          <p:cNvSpPr/>
          <p:nvPr/>
        </p:nvSpPr>
        <p:spPr>
          <a:xfrm>
            <a:off x="10373643" y="4077866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746 (2.5%)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3" name="Rounded Rectangle 182"/>
          <p:cNvSpPr/>
          <p:nvPr/>
        </p:nvSpPr>
        <p:spPr>
          <a:xfrm>
            <a:off x="6898254" y="4068313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16,836 (55%)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4" name="Equal 183"/>
          <p:cNvSpPr/>
          <p:nvPr/>
        </p:nvSpPr>
        <p:spPr>
          <a:xfrm>
            <a:off x="4295030" y="4401938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4583038" y="4479717"/>
            <a:ext cx="10008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2,279 (17%)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6" name="Rectangle 185"/>
          <p:cNvSpPr/>
          <p:nvPr/>
        </p:nvSpPr>
        <p:spPr>
          <a:xfrm>
            <a:off x="5608431" y="4479717"/>
            <a:ext cx="10008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939 (7%)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7" name="Rounded Rectangle 186"/>
          <p:cNvSpPr/>
          <p:nvPr/>
        </p:nvSpPr>
        <p:spPr>
          <a:xfrm>
            <a:off x="3117223" y="4435817"/>
            <a:ext cx="1080000" cy="305928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3,218 (24%)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9" name="Rectangle 188"/>
          <p:cNvSpPr/>
          <p:nvPr/>
        </p:nvSpPr>
        <p:spPr>
          <a:xfrm>
            <a:off x="8854319" y="4437906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1,434 (10.5%)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10378473" y="4437906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614(4.5%)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1" name="Rounded Rectangle 190"/>
          <p:cNvSpPr/>
          <p:nvPr/>
        </p:nvSpPr>
        <p:spPr>
          <a:xfrm>
            <a:off x="6899288" y="4431956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2,048 (15%)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2" name="Equal 191"/>
          <p:cNvSpPr/>
          <p:nvPr/>
        </p:nvSpPr>
        <p:spPr>
          <a:xfrm>
            <a:off x="4295006" y="4777947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3" name="Rectangle 192"/>
          <p:cNvSpPr/>
          <p:nvPr/>
        </p:nvSpPr>
        <p:spPr>
          <a:xfrm>
            <a:off x="4590606" y="4839757"/>
            <a:ext cx="10008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2,413 (16%)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4" name="Rectangle 193"/>
          <p:cNvSpPr/>
          <p:nvPr/>
        </p:nvSpPr>
        <p:spPr>
          <a:xfrm>
            <a:off x="5615678" y="4839757"/>
            <a:ext cx="10008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1,352 (9%)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5" name="Rounded Rectangle 194"/>
          <p:cNvSpPr/>
          <p:nvPr/>
        </p:nvSpPr>
        <p:spPr>
          <a:xfrm>
            <a:off x="3117223" y="4785702"/>
            <a:ext cx="1080000" cy="305928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3,765 (25%)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8834364" y="4808979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1,582 (10%)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10378473" y="4797946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930 (6%)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9" name="Rounded Rectangle 198"/>
          <p:cNvSpPr/>
          <p:nvPr/>
        </p:nvSpPr>
        <p:spPr>
          <a:xfrm>
            <a:off x="6899288" y="4795288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2,512 (16%)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0" name="Pentagon 199"/>
          <p:cNvSpPr/>
          <p:nvPr/>
        </p:nvSpPr>
        <p:spPr>
          <a:xfrm>
            <a:off x="194894" y="5109883"/>
            <a:ext cx="270645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Setiausaha (</a:t>
            </a: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17,457</a:t>
            </a: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1" name="Equal 200"/>
          <p:cNvSpPr/>
          <p:nvPr/>
        </p:nvSpPr>
        <p:spPr>
          <a:xfrm>
            <a:off x="4295006" y="5118819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2" name="Rectangle 201"/>
          <p:cNvSpPr/>
          <p:nvPr/>
        </p:nvSpPr>
        <p:spPr>
          <a:xfrm>
            <a:off x="4585612" y="5199797"/>
            <a:ext cx="10008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6,109 (35%)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3" name="Rectangle 202"/>
          <p:cNvSpPr/>
          <p:nvPr/>
        </p:nvSpPr>
        <p:spPr>
          <a:xfrm>
            <a:off x="5641395" y="5199797"/>
            <a:ext cx="934871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4,280 (25%)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4" name="Rounded Rectangle 203"/>
          <p:cNvSpPr/>
          <p:nvPr/>
        </p:nvSpPr>
        <p:spPr>
          <a:xfrm>
            <a:off x="3112230" y="5127855"/>
            <a:ext cx="1080000" cy="305928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10,389 (60%)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8831510" y="5169019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4,294 (25%)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10384074" y="5157986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3,188 (18%)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7" name="Rounded Rectangle 206"/>
          <p:cNvSpPr/>
          <p:nvPr/>
        </p:nvSpPr>
        <p:spPr>
          <a:xfrm>
            <a:off x="6894295" y="5149607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7,482 (43%)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9" name="Pentagon 208"/>
          <p:cNvSpPr/>
          <p:nvPr/>
        </p:nvSpPr>
        <p:spPr>
          <a:xfrm>
            <a:off x="194894" y="5462349"/>
            <a:ext cx="2711220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Bendahari (</a:t>
            </a: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14,798</a:t>
            </a: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0" name="Pentagon 209"/>
          <p:cNvSpPr/>
          <p:nvPr/>
        </p:nvSpPr>
        <p:spPr>
          <a:xfrm>
            <a:off x="194894" y="5798075"/>
            <a:ext cx="2711219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Exco 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8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1" name="Pentagon 210"/>
          <p:cNvSpPr/>
          <p:nvPr/>
        </p:nvSpPr>
        <p:spPr>
          <a:xfrm>
            <a:off x="189900" y="6145739"/>
            <a:ext cx="2711219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AJK (</a:t>
            </a: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76,054</a:t>
            </a: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2" name="Equal 211"/>
          <p:cNvSpPr/>
          <p:nvPr/>
        </p:nvSpPr>
        <p:spPr>
          <a:xfrm>
            <a:off x="4295006" y="5454594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3" name="Rectangle 212"/>
          <p:cNvSpPr/>
          <p:nvPr/>
        </p:nvSpPr>
        <p:spPr>
          <a:xfrm>
            <a:off x="4583038" y="5559837"/>
            <a:ext cx="10008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5,153 (35%)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5612459" y="5559837"/>
            <a:ext cx="10008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2,975 (20%)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5" name="Rounded Rectangle 214"/>
          <p:cNvSpPr/>
          <p:nvPr/>
        </p:nvSpPr>
        <p:spPr>
          <a:xfrm>
            <a:off x="3105044" y="5462349"/>
            <a:ext cx="1080000" cy="305928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8,128 (55%)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8844037" y="5518026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3,569 (24%)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8" name="Rectangle 217"/>
          <p:cNvSpPr/>
          <p:nvPr/>
        </p:nvSpPr>
        <p:spPr>
          <a:xfrm>
            <a:off x="10378474" y="5518026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2,227 (15%)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9" name="Rounded Rectangle 218"/>
          <p:cNvSpPr/>
          <p:nvPr/>
        </p:nvSpPr>
        <p:spPr>
          <a:xfrm>
            <a:off x="6887294" y="5507847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5,796 (39%)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0" name="Equal 219"/>
          <p:cNvSpPr/>
          <p:nvPr/>
        </p:nvSpPr>
        <p:spPr>
          <a:xfrm>
            <a:off x="4295006" y="5806058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4583038" y="5881985"/>
            <a:ext cx="10008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(75%)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2" name="Rectangle 221"/>
          <p:cNvSpPr/>
          <p:nvPr/>
        </p:nvSpPr>
        <p:spPr>
          <a:xfrm>
            <a:off x="5608431" y="5881985"/>
            <a:ext cx="10008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(25%)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3" name="Rounded Rectangle 222"/>
          <p:cNvSpPr/>
          <p:nvPr/>
        </p:nvSpPr>
        <p:spPr>
          <a:xfrm>
            <a:off x="3112230" y="5812545"/>
            <a:ext cx="1080000" cy="305928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8844037" y="5889099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(75%)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10378474" y="5878066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(25%)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6892036" y="5862166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8" name="Equal 227"/>
          <p:cNvSpPr/>
          <p:nvPr/>
        </p:nvSpPr>
        <p:spPr>
          <a:xfrm>
            <a:off x="4295006" y="6166098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4595006" y="6207909"/>
            <a:ext cx="10008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16,510 (22%)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5625049" y="6198791"/>
            <a:ext cx="10008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9,243 (12%)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3112230" y="6162430"/>
            <a:ext cx="1080000" cy="305928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25,753 (34%)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3" name="Rectangle 232"/>
          <p:cNvSpPr/>
          <p:nvPr/>
        </p:nvSpPr>
        <p:spPr>
          <a:xfrm>
            <a:off x="8834836" y="6249139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12,285 (16%)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10378472" y="6238106"/>
            <a:ext cx="1476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6,646 (9%)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5" name="Rounded Rectangle 234"/>
          <p:cNvSpPr/>
          <p:nvPr/>
        </p:nvSpPr>
        <p:spPr>
          <a:xfrm>
            <a:off x="6898254" y="6199151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18,931 (25%)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9" name="Equal 238"/>
          <p:cNvSpPr/>
          <p:nvPr/>
        </p:nvSpPr>
        <p:spPr>
          <a:xfrm>
            <a:off x="8482724" y="4108999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0" name="Equal 239"/>
          <p:cNvSpPr/>
          <p:nvPr/>
        </p:nvSpPr>
        <p:spPr>
          <a:xfrm>
            <a:off x="8489910" y="4418854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1" name="Equal 240"/>
          <p:cNvSpPr/>
          <p:nvPr/>
        </p:nvSpPr>
        <p:spPr>
          <a:xfrm>
            <a:off x="8476463" y="4809080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2" name="Equal 241"/>
          <p:cNvSpPr/>
          <p:nvPr/>
        </p:nvSpPr>
        <p:spPr>
          <a:xfrm>
            <a:off x="8471470" y="5149952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3" name="Equal 242"/>
          <p:cNvSpPr/>
          <p:nvPr/>
        </p:nvSpPr>
        <p:spPr>
          <a:xfrm>
            <a:off x="8477731" y="5485727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4" name="Equal 243"/>
          <p:cNvSpPr/>
          <p:nvPr/>
        </p:nvSpPr>
        <p:spPr>
          <a:xfrm>
            <a:off x="8471494" y="5795582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5" name="Equal 244"/>
          <p:cNvSpPr/>
          <p:nvPr/>
        </p:nvSpPr>
        <p:spPr>
          <a:xfrm>
            <a:off x="8471470" y="6185808"/>
            <a:ext cx="216000" cy="32400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3035967" y="3807938"/>
            <a:ext cx="0" cy="2880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6743278" y="3807938"/>
            <a:ext cx="0" cy="2880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75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94660" y="1917626"/>
          <a:ext cx="8801091" cy="3307884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7571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86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57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24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NAMA </a:t>
                      </a:r>
                      <a:r>
                        <a:rPr lang="ms-MY" sz="1600" b="1" dirty="0">
                          <a:latin typeface="Arial" panose="020B0604020202020204" pitchFamily="34" charset="0"/>
                          <a:ea typeface="Adobe Gothic Std B" panose="020B0800000000000000" pitchFamily="34" charset="-128"/>
                          <a:cs typeface="Arial" panose="020B0604020202020204" pitchFamily="34" charset="0"/>
                        </a:rPr>
                        <a:t>PERSATUAN/PERTUBUHAN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TARIKH TERIMA DATA</a:t>
                      </a:r>
                      <a:endParaRPr lang="en-SG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Pejabat</a:t>
                      </a:r>
                      <a:r>
                        <a:rPr lang="en-SG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Pendaftar</a:t>
                      </a:r>
                      <a:r>
                        <a:rPr lang="en-SG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Pertubuhan</a:t>
                      </a:r>
                      <a:r>
                        <a:rPr lang="en-SG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Belia</a:t>
                      </a:r>
                      <a:r>
                        <a:rPr lang="en-SG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SG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Kementerian</a:t>
                      </a:r>
                      <a:r>
                        <a:rPr lang="en-SG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Belia</a:t>
                      </a:r>
                      <a:r>
                        <a:rPr lang="en-SG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SG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SG" sz="16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Sukan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SG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30 November 2018</a:t>
                      </a: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Pendaftar Pertubuhan Belia Zon Sabah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November 2018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Pendaftar Pertubuhan Belia Zon Sarawak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November 2018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9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Pesuruhjaya Sukan Malaysia, Kementerian Belia dan Sukan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November 2018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Pesuruhjaya Sukan Negeri Sabah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November 2018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88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i-FI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Pejabat Pesuruhjaya Sukan Negeri Sarawak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November 2018</a:t>
                      </a:r>
                      <a:endParaRPr lang="en-SG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ms-MY" sz="15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PERSATUAN/ PERTUBUHAN YANG TELAH MEMBEKALKAN DATA</a:t>
            </a:r>
          </a:p>
        </p:txBody>
      </p:sp>
      <p:sp>
        <p:nvSpPr>
          <p:cNvPr id="8" name="Isosceles Triangle 7">
            <a:hlinkClick r:id="rId2" action="ppaction://hlinksldjump"/>
          </p:cNvPr>
          <p:cNvSpPr/>
          <p:nvPr/>
        </p:nvSpPr>
        <p:spPr>
          <a:xfrm>
            <a:off x="118542" y="83293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8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DATA YANG TELAH DITERIMA &amp; PERLU PENGEMASKINIAN SEMULA</a:t>
            </a:r>
            <a:b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</a:br>
            <a:r>
              <a:rPr lang="ms-MY" sz="1400" i="1" dirty="0">
                <a:solidFill>
                  <a:srgbClr val="FFFF00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(Maklumat tidak lengkap)</a:t>
            </a:r>
          </a:p>
        </p:txBody>
      </p:sp>
      <p:sp>
        <p:nvSpPr>
          <p:cNvPr id="10" name="Isosceles Triangle 9">
            <a:hlinkClick r:id="rId2" action="ppaction://hlinksldjump"/>
          </p:cNvPr>
          <p:cNvSpPr/>
          <p:nvPr/>
        </p:nvSpPr>
        <p:spPr>
          <a:xfrm>
            <a:off x="118542" y="65728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702718" y="2565698"/>
          <a:ext cx="8784976" cy="1813735"/>
        </p:xfrm>
        <a:graphic>
          <a:graphicData uri="http://schemas.openxmlformats.org/drawingml/2006/table">
            <a:tbl>
              <a:tblPr/>
              <a:tblGrid>
                <a:gridCol w="469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6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68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</a:t>
                      </a:r>
                      <a:endParaRPr lang="en-SG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NAMA </a:t>
                      </a:r>
                      <a:r>
                        <a:rPr lang="ms-MY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Adobe Gothic Std B" panose="020B0800000000000000" pitchFamily="34" charset="-128"/>
                          <a:cs typeface="Arial" panose="020B0604020202020204" pitchFamily="34" charset="0"/>
                        </a:rPr>
                        <a:t>PERSATUAN/PERTUBUHAN</a:t>
                      </a:r>
                      <a:endParaRPr lang="en-SG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MY" sz="16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TARIKH TERIMA DATA</a:t>
                      </a:r>
                      <a:endParaRPr lang="en-SG" sz="16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3388" marR="53388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v-SE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Jabatan Pendaftaran Pertubuhan Malaysia, Kementerian Dalam Negeri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 Januari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Jabatan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Pendaftaran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Pertubuhan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Negeri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Sabah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Januari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72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Jabatan Pendaftaran Pertubuhan Negeri Sarawak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7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Januari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2019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877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1" y="-26590"/>
            <a:ext cx="12190413" cy="461665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8 : </a:t>
            </a:r>
            <a:r>
              <a:rPr kumimoji="0" lang="en-SG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SEKRETARIAT RAKAN MUDA IPT</a:t>
            </a:r>
            <a:endParaRPr kumimoji="0" lang="en-US" sz="24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1990750" y="569619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83" y="2115406"/>
            <a:ext cx="1035548" cy="776661"/>
          </a:xfrm>
          <a:prstGeom prst="rect">
            <a:avLst/>
          </a:prstGeom>
        </p:spPr>
      </p:pic>
      <p:sp>
        <p:nvSpPr>
          <p:cNvPr id="52" name="Subtitle 2"/>
          <p:cNvSpPr txBox="1">
            <a:spLocks/>
          </p:cNvSpPr>
          <p:nvPr/>
        </p:nvSpPr>
        <p:spPr>
          <a:xfrm>
            <a:off x="5672376" y="447253"/>
            <a:ext cx="2144565" cy="241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PERMOHONAN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990750" y="828047"/>
            <a:ext cx="2916303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Sekretariat Rakan Muda, Bahagian Pembangunan Rakan Muda</a:t>
            </a:r>
            <a:r>
              <a:rPr kumimoji="0" lang="ms-MY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, KBS</a:t>
            </a:r>
            <a:endParaRPr kumimoji="0" lang="ms-MY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MS Mincho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91150" y="876248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4216827" y="2178303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56" name="Elbow Connector 55"/>
          <p:cNvCxnSpPr>
            <a:stCxn id="51" idx="1"/>
          </p:cNvCxnSpPr>
          <p:nvPr/>
        </p:nvCxnSpPr>
        <p:spPr>
          <a:xfrm rot="10800000">
            <a:off x="1737267" y="1795515"/>
            <a:ext cx="1603317" cy="708222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51" idx="0"/>
          </p:cNvCxnSpPr>
          <p:nvPr/>
        </p:nvCxnSpPr>
        <p:spPr>
          <a:xfrm rot="5400000" flipH="1" flipV="1">
            <a:off x="4003671" y="1347084"/>
            <a:ext cx="623009" cy="913636"/>
          </a:xfrm>
          <a:prstGeom prst="bentConnector2">
            <a:avLst/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Subtitle 2"/>
          <p:cNvSpPr txBox="1">
            <a:spLocks/>
          </p:cNvSpPr>
          <p:nvPr/>
        </p:nvSpPr>
        <p:spPr>
          <a:xfrm>
            <a:off x="9899671" y="441967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358750" y="895009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</a:t>
            </a:r>
          </a:p>
        </p:txBody>
      </p:sp>
      <p:cxnSp>
        <p:nvCxnSpPr>
          <p:cNvPr id="61" name="Elbow Connector 60"/>
          <p:cNvCxnSpPr/>
          <p:nvPr/>
        </p:nvCxnSpPr>
        <p:spPr>
          <a:xfrm flipV="1">
            <a:off x="4362925" y="1393057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Subtitle 2"/>
          <p:cNvSpPr txBox="1">
            <a:spLocks/>
          </p:cNvSpPr>
          <p:nvPr/>
        </p:nvSpPr>
        <p:spPr>
          <a:xfrm>
            <a:off x="878059" y="3146014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8063202" y="2506072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67" name="Elbow Connector 66"/>
          <p:cNvCxnSpPr/>
          <p:nvPr/>
        </p:nvCxnSpPr>
        <p:spPr>
          <a:xfrm rot="10800000" flipV="1">
            <a:off x="2095338" y="2730404"/>
            <a:ext cx="1233592" cy="917949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>
            <a:off x="3895767" y="2825370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4338787" y="2557775"/>
            <a:ext cx="3492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[SEKRETARIAT RAKAN MUDA IPT]</a:t>
            </a: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71" name="Picture 7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34" y="3878931"/>
            <a:ext cx="342951" cy="34295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38" y="3852550"/>
            <a:ext cx="369332" cy="369332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3174494" y="3780542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72" y="3603200"/>
            <a:ext cx="414518" cy="414518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105836" y="389509"/>
            <a:ext cx="2078686" cy="1566859"/>
            <a:chOff x="2100636" y="602711"/>
            <a:chExt cx="2453751" cy="203404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13" y="1004004"/>
            <a:ext cx="1223849" cy="130395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14451"/>
          <a:stretch/>
        </p:blipFill>
        <p:spPr>
          <a:xfrm>
            <a:off x="4730147" y="426078"/>
            <a:ext cx="998526" cy="1163206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7588014" y="333450"/>
            <a:ext cx="2518216" cy="2021443"/>
            <a:chOff x="1505907" y="4064894"/>
            <a:chExt cx="2935580" cy="2389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488" y="1839544"/>
            <a:ext cx="1897373" cy="1417413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98" y="3878931"/>
            <a:ext cx="342951" cy="342951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442" y="3852550"/>
            <a:ext cx="369332" cy="369332"/>
          </a:xfrm>
          <a:prstGeom prst="rect">
            <a:avLst/>
          </a:prstGeom>
        </p:spPr>
      </p:pic>
      <p:sp>
        <p:nvSpPr>
          <p:cNvPr id="144" name="Rectangle 143"/>
          <p:cNvSpPr/>
          <p:nvPr/>
        </p:nvSpPr>
        <p:spPr>
          <a:xfrm>
            <a:off x="7441511" y="3843593"/>
            <a:ext cx="14116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pic>
        <p:nvPicPr>
          <p:cNvPr id="154" name="Picture 1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3" y="2814723"/>
            <a:ext cx="1151674" cy="863756"/>
          </a:xfrm>
          <a:prstGeom prst="rect">
            <a:avLst/>
          </a:prstGeom>
        </p:spPr>
      </p:pic>
      <p:graphicFrame>
        <p:nvGraphicFramePr>
          <p:cNvPr id="105" name="Table 104"/>
          <p:cNvGraphicFramePr>
            <a:graphicFrameLocks noGrp="1"/>
          </p:cNvGraphicFramePr>
          <p:nvPr>
            <p:extLst/>
          </p:nvPr>
        </p:nvGraphicFramePr>
        <p:xfrm>
          <a:off x="5576236" y="3053535"/>
          <a:ext cx="6399640" cy="5613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7430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5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TARIKH TERIMA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995">
                <a:tc>
                  <a:txBody>
                    <a:bodyPr/>
                    <a:lstStyle/>
                    <a:p>
                      <a:pPr algn="ctr"/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Sekretariat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Rakan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Muda, </a:t>
                      </a:r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Bahagian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Pembangunan </a:t>
                      </a:r>
                      <a:r>
                        <a:rPr lang="en-MY" sz="1200" kern="1200" dirty="0" err="1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Rakan</a:t>
                      </a:r>
                      <a:r>
                        <a:rPr lang="en-MY" sz="1200" kern="1200" dirty="0">
                          <a:solidFill>
                            <a:schemeClr val="dk1"/>
                          </a:solidFill>
                          <a:effectLst/>
                          <a:latin typeface="Tw Cen MT" panose="020B0602020104020603" pitchFamily="34" charset="0"/>
                          <a:ea typeface="+mn-ea"/>
                          <a:cs typeface="+mn-cs"/>
                        </a:rPr>
                        <a:t> Muda, KBS</a:t>
                      </a:r>
                      <a:endParaRPr lang="en-MY" sz="1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200" dirty="0">
                          <a:latin typeface="Tw Cen MT" panose="020B0602020104020603" pitchFamily="34" charset="0"/>
                        </a:rPr>
                        <a:t>30 November 2018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6" name="Pentagon 105"/>
          <p:cNvSpPr/>
          <p:nvPr/>
        </p:nvSpPr>
        <p:spPr>
          <a:xfrm>
            <a:off x="267551" y="4146533"/>
            <a:ext cx="2841075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Presiden/ Pengerusi (</a:t>
            </a: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29</a:t>
            </a: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08" name="Pentagon 107"/>
          <p:cNvSpPr/>
          <p:nvPr/>
        </p:nvSpPr>
        <p:spPr>
          <a:xfrm>
            <a:off x="267552" y="4482259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Timbalan Presiden/ Pengerusi 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43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09" name="Pentagon 108"/>
          <p:cNvSpPr/>
          <p:nvPr/>
        </p:nvSpPr>
        <p:spPr>
          <a:xfrm>
            <a:off x="262558" y="4829923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Naib Presiden/ Pengerusi (</a:t>
            </a: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13</a:t>
            </a: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5096908" y="4249116"/>
            <a:ext cx="1015389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25 (86%)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6134200" y="4249115"/>
            <a:ext cx="1051643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 (14%)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17" name="Rounded Rectangle 116"/>
          <p:cNvSpPr/>
          <p:nvPr/>
        </p:nvSpPr>
        <p:spPr>
          <a:xfrm>
            <a:off x="3363895" y="4177831"/>
            <a:ext cx="1188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29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5" name="Rectangle 124"/>
          <p:cNvSpPr/>
          <p:nvPr/>
        </p:nvSpPr>
        <p:spPr>
          <a:xfrm>
            <a:off x="5096908" y="4572417"/>
            <a:ext cx="1015594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18 (42%)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6150104" y="4572417"/>
            <a:ext cx="103574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25 (58%)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3358902" y="4528027"/>
            <a:ext cx="1188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43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5099908" y="4922303"/>
            <a:ext cx="1012594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(46%)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6166366" y="4922301"/>
            <a:ext cx="1019478" cy="261611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7 (54%)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2" name="Rounded Rectangle 131"/>
          <p:cNvSpPr/>
          <p:nvPr/>
        </p:nvSpPr>
        <p:spPr>
          <a:xfrm>
            <a:off x="3358902" y="4877912"/>
            <a:ext cx="1188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13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5" name="Pentagon 134"/>
          <p:cNvSpPr/>
          <p:nvPr/>
        </p:nvSpPr>
        <p:spPr>
          <a:xfrm>
            <a:off x="262558" y="5170795"/>
            <a:ext cx="2836081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Setiausaha (</a:t>
            </a: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38</a:t>
            </a: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5087094" y="5276621"/>
            <a:ext cx="1028061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8" name="Rectangle 137"/>
          <p:cNvSpPr/>
          <p:nvPr/>
        </p:nvSpPr>
        <p:spPr>
          <a:xfrm>
            <a:off x="6150103" y="5276620"/>
            <a:ext cx="1035741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36 (95%)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3358902" y="5232231"/>
            <a:ext cx="1188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38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0" name="Pentagon 139"/>
          <p:cNvSpPr/>
          <p:nvPr/>
        </p:nvSpPr>
        <p:spPr>
          <a:xfrm>
            <a:off x="262558" y="5510561"/>
            <a:ext cx="2841075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Bendahari </a:t>
            </a: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ms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28</a:t>
            </a: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1" name="Pentagon 140"/>
          <p:cNvSpPr/>
          <p:nvPr/>
        </p:nvSpPr>
        <p:spPr>
          <a:xfrm>
            <a:off x="262559" y="5858987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Exco 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191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6" name="Rectangle 145"/>
          <p:cNvSpPr/>
          <p:nvPr/>
        </p:nvSpPr>
        <p:spPr>
          <a:xfrm>
            <a:off x="5099908" y="5625843"/>
            <a:ext cx="1015247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(21%)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6150103" y="5625843"/>
            <a:ext cx="1035742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22 (79%)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8" name="Rounded Rectangle 147"/>
          <p:cNvSpPr/>
          <p:nvPr/>
        </p:nvSpPr>
        <p:spPr>
          <a:xfrm>
            <a:off x="3358902" y="5572066"/>
            <a:ext cx="1188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28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0" name="Rectangle 149"/>
          <p:cNvSpPr/>
          <p:nvPr/>
        </p:nvSpPr>
        <p:spPr>
          <a:xfrm>
            <a:off x="5090891" y="5949145"/>
            <a:ext cx="1024265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81 (42%)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1" name="Rectangle 150"/>
          <p:cNvSpPr/>
          <p:nvPr/>
        </p:nvSpPr>
        <p:spPr>
          <a:xfrm>
            <a:off x="6138763" y="5949145"/>
            <a:ext cx="1047082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110 (58%)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2" name="Rounded Rectangle 151"/>
          <p:cNvSpPr/>
          <p:nvPr/>
        </p:nvSpPr>
        <p:spPr>
          <a:xfrm>
            <a:off x="3366088" y="5904755"/>
            <a:ext cx="1188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191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3" name="Pentagon 152"/>
          <p:cNvSpPr/>
          <p:nvPr/>
        </p:nvSpPr>
        <p:spPr>
          <a:xfrm>
            <a:off x="263918" y="6202379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AJK 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41</a:t>
            </a:r>
            <a:r>
              <a:rPr kumimoji="0" lang="en-MY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5092978" y="6264528"/>
            <a:ext cx="1024265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11 (27%)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7" name="Rectangle 156"/>
          <p:cNvSpPr/>
          <p:nvPr/>
        </p:nvSpPr>
        <p:spPr>
          <a:xfrm>
            <a:off x="6140850" y="6264528"/>
            <a:ext cx="1047082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30 (73%)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8" name="Rounded Rectangle 157"/>
          <p:cNvSpPr/>
          <p:nvPr/>
        </p:nvSpPr>
        <p:spPr>
          <a:xfrm>
            <a:off x="3368175" y="6238106"/>
            <a:ext cx="1188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41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9" name="Equal 158"/>
          <p:cNvSpPr/>
          <p:nvPr/>
        </p:nvSpPr>
        <p:spPr>
          <a:xfrm>
            <a:off x="9047534" y="4255370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Rectangle 159"/>
          <p:cNvSpPr/>
          <p:nvPr/>
        </p:nvSpPr>
        <p:spPr>
          <a:xfrm>
            <a:off x="9332773" y="4293890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25 (86%)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1" name="Rectangle 160"/>
          <p:cNvSpPr/>
          <p:nvPr/>
        </p:nvSpPr>
        <p:spPr>
          <a:xfrm>
            <a:off x="10455647" y="4293890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 (14%)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2" name="Rounded Rectangle 161"/>
          <p:cNvSpPr/>
          <p:nvPr/>
        </p:nvSpPr>
        <p:spPr>
          <a:xfrm>
            <a:off x="7468351" y="4203917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29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3" name="Equal 162"/>
          <p:cNvSpPr/>
          <p:nvPr/>
        </p:nvSpPr>
        <p:spPr>
          <a:xfrm>
            <a:off x="9047534" y="4565225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4" name="Rectangle 163"/>
          <p:cNvSpPr/>
          <p:nvPr/>
        </p:nvSpPr>
        <p:spPr>
          <a:xfrm>
            <a:off x="9332774" y="460834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18 (42%)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10471552" y="460834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25 (58%)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6" name="Rounded Rectangle 165"/>
          <p:cNvSpPr/>
          <p:nvPr/>
        </p:nvSpPr>
        <p:spPr>
          <a:xfrm>
            <a:off x="7475537" y="4554113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43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7" name="Equal 166"/>
          <p:cNvSpPr/>
          <p:nvPr/>
        </p:nvSpPr>
        <p:spPr>
          <a:xfrm>
            <a:off x="9052527" y="4955451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8" name="Rectangle 167"/>
          <p:cNvSpPr/>
          <p:nvPr/>
        </p:nvSpPr>
        <p:spPr>
          <a:xfrm>
            <a:off x="9335774" y="496838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(46%)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2" name="Rectangle 171"/>
          <p:cNvSpPr/>
          <p:nvPr/>
        </p:nvSpPr>
        <p:spPr>
          <a:xfrm>
            <a:off x="10487814" y="4968383"/>
            <a:ext cx="1080000" cy="261611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7 (54%)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7" name="Rounded Rectangle 176"/>
          <p:cNvSpPr/>
          <p:nvPr/>
        </p:nvSpPr>
        <p:spPr>
          <a:xfrm>
            <a:off x="7475537" y="4903998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13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8" name="Equal 177"/>
          <p:cNvSpPr/>
          <p:nvPr/>
        </p:nvSpPr>
        <p:spPr>
          <a:xfrm>
            <a:off x="9047534" y="5296323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9" name="Rectangle 178"/>
          <p:cNvSpPr/>
          <p:nvPr/>
        </p:nvSpPr>
        <p:spPr>
          <a:xfrm>
            <a:off x="9322959" y="5276621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10471550" y="5276620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36 (95%)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8" name="Rounded Rectangle 187"/>
          <p:cNvSpPr/>
          <p:nvPr/>
        </p:nvSpPr>
        <p:spPr>
          <a:xfrm>
            <a:off x="7470544" y="5258317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38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6" name="Equal 195"/>
          <p:cNvSpPr/>
          <p:nvPr/>
        </p:nvSpPr>
        <p:spPr>
          <a:xfrm>
            <a:off x="9053795" y="5632098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9335773" y="5625843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(21%)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6" name="Rectangle 215"/>
          <p:cNvSpPr/>
          <p:nvPr/>
        </p:nvSpPr>
        <p:spPr>
          <a:xfrm>
            <a:off x="10471551" y="5625843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22 (79%)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4" name="Rounded Rectangle 223"/>
          <p:cNvSpPr/>
          <p:nvPr/>
        </p:nvSpPr>
        <p:spPr>
          <a:xfrm>
            <a:off x="7463358" y="5590034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28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2" name="Equal 231"/>
          <p:cNvSpPr/>
          <p:nvPr/>
        </p:nvSpPr>
        <p:spPr>
          <a:xfrm>
            <a:off x="9060981" y="5941953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6" name="Rectangle 235"/>
          <p:cNvSpPr/>
          <p:nvPr/>
        </p:nvSpPr>
        <p:spPr>
          <a:xfrm>
            <a:off x="9326756" y="5949145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81 (42%)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6" name="Rectangle 245"/>
          <p:cNvSpPr/>
          <p:nvPr/>
        </p:nvSpPr>
        <p:spPr>
          <a:xfrm>
            <a:off x="10460211" y="5949145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110 (58%)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7" name="Rounded Rectangle 246"/>
          <p:cNvSpPr/>
          <p:nvPr/>
        </p:nvSpPr>
        <p:spPr>
          <a:xfrm>
            <a:off x="7474318" y="5930841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191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8" name="Equal 247"/>
          <p:cNvSpPr/>
          <p:nvPr/>
        </p:nvSpPr>
        <p:spPr>
          <a:xfrm>
            <a:off x="9063068" y="6257336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9" name="Rectangle 248"/>
          <p:cNvSpPr/>
          <p:nvPr/>
        </p:nvSpPr>
        <p:spPr>
          <a:xfrm>
            <a:off x="9328843" y="631011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11 (27%)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50" name="Rectangle 249"/>
          <p:cNvSpPr/>
          <p:nvPr/>
        </p:nvSpPr>
        <p:spPr>
          <a:xfrm>
            <a:off x="10462298" y="631011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30 (73%)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51" name="Rounded Rectangle 250"/>
          <p:cNvSpPr/>
          <p:nvPr/>
        </p:nvSpPr>
        <p:spPr>
          <a:xfrm>
            <a:off x="7472631" y="6292146"/>
            <a:ext cx="14292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41 (100%)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52" name="Equal 251"/>
          <p:cNvSpPr/>
          <p:nvPr/>
        </p:nvSpPr>
        <p:spPr>
          <a:xfrm>
            <a:off x="4733315" y="4221882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3" name="Equal 252"/>
          <p:cNvSpPr/>
          <p:nvPr/>
        </p:nvSpPr>
        <p:spPr>
          <a:xfrm>
            <a:off x="4740501" y="4531737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4" name="Equal 253"/>
          <p:cNvSpPr/>
          <p:nvPr/>
        </p:nvSpPr>
        <p:spPr>
          <a:xfrm>
            <a:off x="4727054" y="4921963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5" name="Equal 254"/>
          <p:cNvSpPr/>
          <p:nvPr/>
        </p:nvSpPr>
        <p:spPr>
          <a:xfrm>
            <a:off x="4731869" y="5262835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6" name="Equal 255"/>
          <p:cNvSpPr/>
          <p:nvPr/>
        </p:nvSpPr>
        <p:spPr>
          <a:xfrm>
            <a:off x="4728322" y="5598610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7" name="Equal 256"/>
          <p:cNvSpPr/>
          <p:nvPr/>
        </p:nvSpPr>
        <p:spPr>
          <a:xfrm>
            <a:off x="4735508" y="5908465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8" name="Equal 257"/>
          <p:cNvSpPr/>
          <p:nvPr/>
        </p:nvSpPr>
        <p:spPr>
          <a:xfrm>
            <a:off x="4737595" y="6223848"/>
            <a:ext cx="163999" cy="340810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>
            <a:off x="3214886" y="3807938"/>
            <a:ext cx="0" cy="2880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7338742" y="3970162"/>
            <a:ext cx="0" cy="2772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6470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25474" y="-20324"/>
            <a:ext cx="12190413" cy="707886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9 : </a:t>
            </a:r>
            <a:r>
              <a:rPr kumimoji="0" lang="en-SG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GOVERNMENT LINKED COMPANIES </a:t>
            </a:r>
            <a:r>
              <a:rPr kumimoji="0" lang="en-SG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(GLC)/ SYARIKAT-SYARIKAT PELABURAN KERAJAAN (GLIC)/ BADAN KORPORAT</a:t>
            </a: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1789157" y="928365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63" y="2575048"/>
            <a:ext cx="1035548" cy="776661"/>
          </a:xfrm>
          <a:prstGeom prst="rect">
            <a:avLst/>
          </a:prstGeom>
        </p:spPr>
      </p:pic>
      <p:sp>
        <p:nvSpPr>
          <p:cNvPr id="52" name="Subtitle 2"/>
          <p:cNvSpPr txBox="1">
            <a:spLocks/>
          </p:cNvSpPr>
          <p:nvPr/>
        </p:nvSpPr>
        <p:spPr>
          <a:xfrm>
            <a:off x="5600956" y="906895"/>
            <a:ext cx="2144565" cy="241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PERMOHONAN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813027" y="1171090"/>
            <a:ext cx="29163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Government Linked Companies 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(GLC)/ Syarikat-Syarikat Pelaburan Kerajaan (GLIC)/ Badan Korporat</a:t>
            </a:r>
            <a:endParaRPr kumimoji="0" lang="ms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MS Mincho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519730" y="1335890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111</a:t>
            </a: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4145407" y="2637945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56" name="Elbow Connector 55"/>
          <p:cNvCxnSpPr>
            <a:stCxn id="51" idx="1"/>
          </p:cNvCxnSpPr>
          <p:nvPr/>
        </p:nvCxnSpPr>
        <p:spPr>
          <a:xfrm rot="10800000">
            <a:off x="1665847" y="2255157"/>
            <a:ext cx="1603317" cy="708222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7" name="Elbow Connector 56"/>
          <p:cNvCxnSpPr>
            <a:stCxn id="51" idx="0"/>
          </p:cNvCxnSpPr>
          <p:nvPr/>
        </p:nvCxnSpPr>
        <p:spPr>
          <a:xfrm rot="5400000" flipH="1" flipV="1">
            <a:off x="3932251" y="1806726"/>
            <a:ext cx="623009" cy="913636"/>
          </a:xfrm>
          <a:prstGeom prst="bentConnector2">
            <a:avLst/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Subtitle 2"/>
          <p:cNvSpPr txBox="1">
            <a:spLocks/>
          </p:cNvSpPr>
          <p:nvPr/>
        </p:nvSpPr>
        <p:spPr>
          <a:xfrm>
            <a:off x="9828251" y="901609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287330" y="1354651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41</a:t>
            </a:r>
          </a:p>
        </p:txBody>
      </p:sp>
      <p:cxnSp>
        <p:nvCxnSpPr>
          <p:cNvPr id="61" name="Elbow Connector 60"/>
          <p:cNvCxnSpPr/>
          <p:nvPr/>
        </p:nvCxnSpPr>
        <p:spPr>
          <a:xfrm flipV="1">
            <a:off x="4291505" y="1852699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Subtitle 2"/>
          <p:cNvSpPr txBox="1">
            <a:spLocks/>
          </p:cNvSpPr>
          <p:nvPr/>
        </p:nvSpPr>
        <p:spPr>
          <a:xfrm>
            <a:off x="806639" y="3605656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7991782" y="2965714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67" name="Elbow Connector 66"/>
          <p:cNvCxnSpPr/>
          <p:nvPr/>
        </p:nvCxnSpPr>
        <p:spPr>
          <a:xfrm rot="10800000" flipV="1">
            <a:off x="2023918" y="3190046"/>
            <a:ext cx="1233592" cy="917949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>
            <a:off x="3824347" y="3285012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4439022" y="2997746"/>
            <a:ext cx="3143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[GLC/GIC/BADAN KORPORAT]</a:t>
            </a: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43424" y="4212590"/>
            <a:ext cx="1411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52" y="4062842"/>
            <a:ext cx="414518" cy="414518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34416" y="849151"/>
            <a:ext cx="1904243" cy="1287383"/>
            <a:chOff x="2100636" y="602711"/>
            <a:chExt cx="2453751" cy="203404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pic>
        <p:nvPicPr>
          <p:cNvPr id="115" name="Picture 1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93" y="1463646"/>
            <a:ext cx="1223849" cy="1303955"/>
          </a:xfrm>
          <a:prstGeom prst="rect">
            <a:avLst/>
          </a:prstGeom>
        </p:spPr>
      </p:pic>
      <p:pic>
        <p:nvPicPr>
          <p:cNvPr id="118" name="Picture 1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7" r="14451"/>
          <a:stretch/>
        </p:blipFill>
        <p:spPr>
          <a:xfrm>
            <a:off x="4658727" y="885720"/>
            <a:ext cx="998526" cy="1163206"/>
          </a:xfrm>
          <a:prstGeom prst="rect">
            <a:avLst/>
          </a:prstGeom>
        </p:spPr>
      </p:pic>
      <p:grpSp>
        <p:nvGrpSpPr>
          <p:cNvPr id="119" name="Group 118"/>
          <p:cNvGrpSpPr/>
          <p:nvPr/>
        </p:nvGrpSpPr>
        <p:grpSpPr>
          <a:xfrm>
            <a:off x="7516594" y="656667"/>
            <a:ext cx="2518216" cy="2021443"/>
            <a:chOff x="1505907" y="4064894"/>
            <a:chExt cx="2935580" cy="2389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068" y="2299186"/>
            <a:ext cx="1897373" cy="1417413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3" y="3274365"/>
            <a:ext cx="1151674" cy="863756"/>
          </a:xfrm>
          <a:prstGeom prst="rect">
            <a:avLst/>
          </a:prstGeom>
        </p:spPr>
      </p:pic>
      <p:graphicFrame>
        <p:nvGraphicFramePr>
          <p:cNvPr id="113" name="Table 112"/>
          <p:cNvGraphicFramePr>
            <a:graphicFrameLocks noGrp="1"/>
          </p:cNvGraphicFramePr>
          <p:nvPr>
            <p:extLst/>
          </p:nvPr>
        </p:nvGraphicFramePr>
        <p:xfrm>
          <a:off x="5405316" y="3588529"/>
          <a:ext cx="6399640" cy="5613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9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911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41 GLC/GIC/BADAN KORPORAT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SELURUH MALAYSIA</a:t>
                      </a:r>
                      <a:endParaRPr lang="en-MY" sz="1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8" name="Pentagon 127"/>
          <p:cNvSpPr/>
          <p:nvPr/>
        </p:nvSpPr>
        <p:spPr>
          <a:xfrm>
            <a:off x="251296" y="4511845"/>
            <a:ext cx="2841075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Pengerusi Lembaga Pengarah/ Pengarah Urusan/ Vice President 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70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6" name="Pentagon 135"/>
          <p:cNvSpPr/>
          <p:nvPr/>
        </p:nvSpPr>
        <p:spPr>
          <a:xfrm>
            <a:off x="251297" y="4869954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Ahli Lembaga Pengarah 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588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5" name="Pentagon 144"/>
          <p:cNvSpPr/>
          <p:nvPr/>
        </p:nvSpPr>
        <p:spPr>
          <a:xfrm>
            <a:off x="246303" y="5229994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Ketua Pengurus/ Pengarah/ CEO 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412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9" name="Pentagon 148"/>
          <p:cNvSpPr/>
          <p:nvPr/>
        </p:nvSpPr>
        <p:spPr>
          <a:xfrm>
            <a:off x="246303" y="5590034"/>
            <a:ext cx="2836081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Pengarah/ Pengurus/ COO/ CFO 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300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5" name="Pentagon 154"/>
          <p:cNvSpPr/>
          <p:nvPr/>
        </p:nvSpPr>
        <p:spPr>
          <a:xfrm>
            <a:off x="246303" y="5932178"/>
            <a:ext cx="2841075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Timbalan Pengarah/ Pengurus Besar Kanan/ Pengurus Besar 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2,337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9" name="Pentagon 168"/>
          <p:cNvSpPr/>
          <p:nvPr/>
        </p:nvSpPr>
        <p:spPr>
          <a:xfrm>
            <a:off x="246304" y="6292218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Lain-Lain Jawatan Tertinggi/HOD 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16,762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98" y="4316979"/>
            <a:ext cx="288000" cy="28800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86" y="4326085"/>
            <a:ext cx="288000" cy="288000"/>
          </a:xfrm>
          <a:prstGeom prst="rect">
            <a:avLst/>
          </a:prstGeom>
        </p:spPr>
      </p:pic>
      <p:sp>
        <p:nvSpPr>
          <p:cNvPr id="174" name="Equal 173"/>
          <p:cNvSpPr/>
          <p:nvPr/>
        </p:nvSpPr>
        <p:spPr>
          <a:xfrm>
            <a:off x="4882324" y="4604228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312932" y="4636507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(1.43%)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6455246" y="463650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(1.43%)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3315868" y="4565222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(2.86%)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96" y="4375974"/>
            <a:ext cx="288000" cy="288000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822" y="4356210"/>
            <a:ext cx="288000" cy="288000"/>
          </a:xfrm>
          <a:prstGeom prst="rect">
            <a:avLst/>
          </a:prstGeom>
        </p:spPr>
      </p:pic>
      <p:sp>
        <p:nvSpPr>
          <p:cNvPr id="184" name="Rectangle 183"/>
          <p:cNvSpPr/>
          <p:nvPr/>
        </p:nvSpPr>
        <p:spPr>
          <a:xfrm>
            <a:off x="7748794" y="4221882"/>
            <a:ext cx="14427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9767734" y="4594993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10919861" y="4607725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(1.4%)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7816324" y="4586644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(1.4%)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0" name="Equal 189"/>
          <p:cNvSpPr/>
          <p:nvPr/>
        </p:nvSpPr>
        <p:spPr>
          <a:xfrm>
            <a:off x="4889510" y="4914083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5312933" y="4959808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17 (2.9%)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6471151" y="4959808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20 (3.4%)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3323054" y="4915418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37 (6.3%)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9767614" y="491829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 (0.7%)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919861" y="4931027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7 (1.2%)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7823510" y="4950287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11 (1.9%)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9" name="Equal 198"/>
          <p:cNvSpPr/>
          <p:nvPr/>
        </p:nvSpPr>
        <p:spPr>
          <a:xfrm>
            <a:off x="4876063" y="5304309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5315933" y="530969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28 (6.8%)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6455246" y="5309692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25 (6.1%)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3323054" y="5265303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53 (12.9%)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9767614" y="5281627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17 (4.1%)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10919860" y="5294359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 (1.2%)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7823510" y="5313619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22 (5.3%)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0" name="Equal 209"/>
          <p:cNvSpPr/>
          <p:nvPr/>
        </p:nvSpPr>
        <p:spPr>
          <a:xfrm>
            <a:off x="4871070" y="564518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5303118" y="5664012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17 (5.7%)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6471149" y="5664011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10 (3.3%)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3318061" y="5619622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27 (9%)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9767614" y="5622499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7 (2.3%)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10913402" y="5635231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 (1.7%)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7818517" y="5667938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12 (4%)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9" name="Equal 218"/>
          <p:cNvSpPr/>
          <p:nvPr/>
        </p:nvSpPr>
        <p:spPr>
          <a:xfrm>
            <a:off x="4877331" y="5980956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5315932" y="601323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306 (13.1%)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6471150" y="601323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218 (9.3%)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3323054" y="5950074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524 (22.4%)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9767734" y="5971722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122 (5.22%)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10919862" y="5984453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125 (5.35%)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7811331" y="6014677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247 (10.57%)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8" name="Equal 227"/>
          <p:cNvSpPr/>
          <p:nvPr/>
        </p:nvSpPr>
        <p:spPr>
          <a:xfrm>
            <a:off x="4884517" y="629081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5306915" y="633653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4,994 (29.8%)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6459810" y="633653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4,002 (23.9%)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3318061" y="6292146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8,996 (53.7%)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9784074" y="6310114"/>
            <a:ext cx="1047083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3,652 (21.8%)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10923116" y="6307755"/>
            <a:ext cx="1047083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2,756 (16.4%)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7818517" y="6327015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6,408 (38.2%)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8" name="Equal 237"/>
          <p:cNvSpPr/>
          <p:nvPr/>
        </p:nvSpPr>
        <p:spPr>
          <a:xfrm>
            <a:off x="9346820" y="4604228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9" name="Equal 238"/>
          <p:cNvSpPr/>
          <p:nvPr/>
        </p:nvSpPr>
        <p:spPr>
          <a:xfrm>
            <a:off x="9354006" y="4914083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0" name="Equal 239"/>
          <p:cNvSpPr/>
          <p:nvPr/>
        </p:nvSpPr>
        <p:spPr>
          <a:xfrm>
            <a:off x="9340559" y="5304309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1" name="Equal 240"/>
          <p:cNvSpPr/>
          <p:nvPr/>
        </p:nvSpPr>
        <p:spPr>
          <a:xfrm>
            <a:off x="9335566" y="564518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2" name="Equal 241"/>
          <p:cNvSpPr/>
          <p:nvPr/>
        </p:nvSpPr>
        <p:spPr>
          <a:xfrm>
            <a:off x="9341827" y="5980956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3" name="Equal 242"/>
          <p:cNvSpPr/>
          <p:nvPr/>
        </p:nvSpPr>
        <p:spPr>
          <a:xfrm>
            <a:off x="9349013" y="629081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3214886" y="4222162"/>
            <a:ext cx="0" cy="2520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679382" y="4402162"/>
            <a:ext cx="0" cy="2340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4551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25474" y="-20324"/>
            <a:ext cx="12190413" cy="400110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9a : </a:t>
            </a:r>
            <a:r>
              <a:rPr kumimoji="0" lang="en-SG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GOVERNMENT LINKED COMPANIES </a:t>
            </a:r>
            <a:r>
              <a:rPr kumimoji="0" lang="en-SG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(GLC)</a:t>
            </a: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1789157" y="928365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63" y="2575048"/>
            <a:ext cx="1035548" cy="77666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13027" y="1171090"/>
            <a:ext cx="2916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Government Linked Companies </a:t>
            </a: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(GLC)</a:t>
            </a:r>
            <a:endParaRPr kumimoji="0" lang="ms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MS Mincho"/>
              <a:cs typeface="Arial" panose="020B0604020202020204" pitchFamily="34" charset="0"/>
            </a:endParaRP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4145407" y="2637945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56" name="Elbow Connector 55"/>
          <p:cNvCxnSpPr>
            <a:stCxn id="51" idx="1"/>
          </p:cNvCxnSpPr>
          <p:nvPr/>
        </p:nvCxnSpPr>
        <p:spPr>
          <a:xfrm rot="10800000">
            <a:off x="1665847" y="2255157"/>
            <a:ext cx="1603317" cy="708222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Subtitle 2"/>
          <p:cNvSpPr txBox="1">
            <a:spLocks/>
          </p:cNvSpPr>
          <p:nvPr/>
        </p:nvSpPr>
        <p:spPr>
          <a:xfrm>
            <a:off x="9828251" y="901609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287330" y="1354651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15</a:t>
            </a:r>
          </a:p>
        </p:txBody>
      </p:sp>
      <p:cxnSp>
        <p:nvCxnSpPr>
          <p:cNvPr id="61" name="Elbow Connector 60"/>
          <p:cNvCxnSpPr/>
          <p:nvPr/>
        </p:nvCxnSpPr>
        <p:spPr>
          <a:xfrm flipV="1">
            <a:off x="4291505" y="1852699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Subtitle 2"/>
          <p:cNvSpPr txBox="1">
            <a:spLocks/>
          </p:cNvSpPr>
          <p:nvPr/>
        </p:nvSpPr>
        <p:spPr>
          <a:xfrm>
            <a:off x="806639" y="3605656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7991782" y="2965714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67" name="Elbow Connector 66"/>
          <p:cNvCxnSpPr/>
          <p:nvPr/>
        </p:nvCxnSpPr>
        <p:spPr>
          <a:xfrm rot="10800000" flipV="1">
            <a:off x="2023918" y="3190046"/>
            <a:ext cx="1233592" cy="917949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>
            <a:off x="3824347" y="3285012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4439021" y="2997746"/>
            <a:ext cx="3112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[GLC]</a:t>
            </a: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43424" y="4212590"/>
            <a:ext cx="1411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52" y="4062842"/>
            <a:ext cx="414518" cy="414518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34416" y="849151"/>
            <a:ext cx="1904243" cy="1287383"/>
            <a:chOff x="2100636" y="602711"/>
            <a:chExt cx="2453751" cy="203404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grpSp>
        <p:nvGrpSpPr>
          <p:cNvPr id="119" name="Group 118"/>
          <p:cNvGrpSpPr/>
          <p:nvPr/>
        </p:nvGrpSpPr>
        <p:grpSpPr>
          <a:xfrm>
            <a:off x="7516594" y="656667"/>
            <a:ext cx="2518216" cy="2021443"/>
            <a:chOff x="1505907" y="4064894"/>
            <a:chExt cx="2935580" cy="2389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068" y="2299186"/>
            <a:ext cx="1897373" cy="1417413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3" y="3274365"/>
            <a:ext cx="1151674" cy="863756"/>
          </a:xfrm>
          <a:prstGeom prst="rect">
            <a:avLst/>
          </a:prstGeom>
        </p:spPr>
      </p:pic>
      <p:graphicFrame>
        <p:nvGraphicFramePr>
          <p:cNvPr id="113" name="Table 112"/>
          <p:cNvGraphicFramePr>
            <a:graphicFrameLocks noGrp="1"/>
          </p:cNvGraphicFramePr>
          <p:nvPr>
            <p:extLst/>
          </p:nvPr>
        </p:nvGraphicFramePr>
        <p:xfrm>
          <a:off x="5405316" y="3588529"/>
          <a:ext cx="6399640" cy="5613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9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911">
                <a:tc>
                  <a:txBody>
                    <a:bodyPr/>
                    <a:lstStyle/>
                    <a:p>
                      <a:pPr marL="0" marR="0" lvl="0" indent="0" algn="ctr" defTabSz="1108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200" dirty="0">
                          <a:latin typeface="Tw Cen MT" panose="020B0602020104020603" pitchFamily="34" charset="0"/>
                        </a:rPr>
                        <a:t>15 GLC 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SELURUH MALAYSIA</a:t>
                      </a:r>
                      <a:endParaRPr lang="en-MY" sz="1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8" name="Pentagon 127"/>
          <p:cNvSpPr/>
          <p:nvPr/>
        </p:nvSpPr>
        <p:spPr>
          <a:xfrm>
            <a:off x="251296" y="4511845"/>
            <a:ext cx="2841075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Pengerusi Lembaga Pengarah/ Pengarah Urusan/ Vice President 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15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6" name="Pentagon 135"/>
          <p:cNvSpPr/>
          <p:nvPr/>
        </p:nvSpPr>
        <p:spPr>
          <a:xfrm>
            <a:off x="251297" y="4869954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Ahli Lembaga Pengarah 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113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5" name="Pentagon 144"/>
          <p:cNvSpPr/>
          <p:nvPr/>
        </p:nvSpPr>
        <p:spPr>
          <a:xfrm>
            <a:off x="246303" y="5229994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Ketua Pengurus/ Pengarah/ CEO 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29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9" name="Pentagon 148"/>
          <p:cNvSpPr/>
          <p:nvPr/>
        </p:nvSpPr>
        <p:spPr>
          <a:xfrm>
            <a:off x="246303" y="5590034"/>
            <a:ext cx="2836081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Pengarah/ Pengurus/ COO/ CFO 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126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5" name="Pentagon 154"/>
          <p:cNvSpPr/>
          <p:nvPr/>
        </p:nvSpPr>
        <p:spPr>
          <a:xfrm>
            <a:off x="246303" y="5932178"/>
            <a:ext cx="2841075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Timbalan Pengarah/ Pengurus Besar Kanan/ Pengurus Besar 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1,407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9" name="Pentagon 168"/>
          <p:cNvSpPr/>
          <p:nvPr/>
        </p:nvSpPr>
        <p:spPr>
          <a:xfrm>
            <a:off x="246304" y="6292218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Lain-Lain Jawatan Tertinggi/HOD 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6,628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98" y="4316979"/>
            <a:ext cx="288000" cy="28800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86" y="4326085"/>
            <a:ext cx="288000" cy="288000"/>
          </a:xfrm>
          <a:prstGeom prst="rect">
            <a:avLst/>
          </a:prstGeom>
        </p:spPr>
      </p:pic>
      <p:sp>
        <p:nvSpPr>
          <p:cNvPr id="174" name="Equal 173"/>
          <p:cNvSpPr/>
          <p:nvPr/>
        </p:nvSpPr>
        <p:spPr>
          <a:xfrm>
            <a:off x="4882324" y="4604228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312932" y="4636507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6455246" y="463650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3315868" y="4565222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96" y="4375974"/>
            <a:ext cx="288000" cy="288000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822" y="4356210"/>
            <a:ext cx="288000" cy="288000"/>
          </a:xfrm>
          <a:prstGeom prst="rect">
            <a:avLst/>
          </a:prstGeom>
        </p:spPr>
      </p:pic>
      <p:sp>
        <p:nvSpPr>
          <p:cNvPr id="184" name="Rectangle 183"/>
          <p:cNvSpPr/>
          <p:nvPr/>
        </p:nvSpPr>
        <p:spPr>
          <a:xfrm>
            <a:off x="7748794" y="4221882"/>
            <a:ext cx="14427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9767734" y="4594993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10919861" y="4607725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7816324" y="4586644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0" name="Equal 189"/>
          <p:cNvSpPr/>
          <p:nvPr/>
        </p:nvSpPr>
        <p:spPr>
          <a:xfrm>
            <a:off x="4889510" y="4914083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5312933" y="4959808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(1.8%)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6471151" y="4959808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(0.9%)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3323054" y="4915418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 (2.7%)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9767614" y="491829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(0.9%)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919861" y="4931027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(0.9%)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7823510" y="4950287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(1.8%)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9" name="Equal 198"/>
          <p:cNvSpPr/>
          <p:nvPr/>
        </p:nvSpPr>
        <p:spPr>
          <a:xfrm>
            <a:off x="4876063" y="5304309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5315933" y="530969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(6.9%)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6455246" y="5309692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3323054" y="5265303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(6.9%)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9767614" y="5281627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(3.4%)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10919860" y="5294359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7823510" y="5313619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(3.4%)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0" name="Equal 209"/>
          <p:cNvSpPr/>
          <p:nvPr/>
        </p:nvSpPr>
        <p:spPr>
          <a:xfrm>
            <a:off x="4871070" y="564518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5303118" y="5664012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6471149" y="5664011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 (3%)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3318061" y="5619622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10 (8%)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9767614" y="5622499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 (2.4%)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10913402" y="5635231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(1.6%)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7818517" y="5667938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 (4%)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9" name="Equal 218"/>
          <p:cNvSpPr/>
          <p:nvPr/>
        </p:nvSpPr>
        <p:spPr>
          <a:xfrm>
            <a:off x="4877331" y="5980956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5315932" y="601323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171 (12.2%)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6471150" y="601323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75 (5.3%)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3323054" y="5950074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246 (17.5%)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9767734" y="5971722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58 (4.1%)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10919862" y="5984453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41 (2.9%)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7811331" y="6014677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99 (7%)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8" name="Equal 227"/>
          <p:cNvSpPr/>
          <p:nvPr/>
        </p:nvSpPr>
        <p:spPr>
          <a:xfrm>
            <a:off x="4884517" y="629081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5306915" y="633653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2,554 (38.5%)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6459810" y="633653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1,793 (27.1%)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3318061" y="6292146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4,347 (65.6%)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9784076" y="6310114"/>
            <a:ext cx="1047083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1,948 (29.4%)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10923118" y="6307755"/>
            <a:ext cx="1047083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1,322 (19.9%)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7818517" y="6327015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3,270 (49.3%)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8" name="Equal 237"/>
          <p:cNvSpPr/>
          <p:nvPr/>
        </p:nvSpPr>
        <p:spPr>
          <a:xfrm>
            <a:off x="9346820" y="4604228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9" name="Equal 238"/>
          <p:cNvSpPr/>
          <p:nvPr/>
        </p:nvSpPr>
        <p:spPr>
          <a:xfrm>
            <a:off x="9354006" y="4914083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0" name="Equal 239"/>
          <p:cNvSpPr/>
          <p:nvPr/>
        </p:nvSpPr>
        <p:spPr>
          <a:xfrm>
            <a:off x="9340559" y="5304309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1" name="Equal 240"/>
          <p:cNvSpPr/>
          <p:nvPr/>
        </p:nvSpPr>
        <p:spPr>
          <a:xfrm>
            <a:off x="9335566" y="564518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2" name="Equal 241"/>
          <p:cNvSpPr/>
          <p:nvPr/>
        </p:nvSpPr>
        <p:spPr>
          <a:xfrm>
            <a:off x="9341827" y="5980956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3" name="Equal 242"/>
          <p:cNvSpPr/>
          <p:nvPr/>
        </p:nvSpPr>
        <p:spPr>
          <a:xfrm>
            <a:off x="9349013" y="629081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3214886" y="4222162"/>
            <a:ext cx="0" cy="2520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679382" y="4402162"/>
            <a:ext cx="0" cy="2340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229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14537"/>
            <a:ext cx="12190413" cy="1895788"/>
          </a:xfrm>
          <a:prstGeom prst="rect">
            <a:avLst/>
          </a:prstGeom>
        </p:spPr>
      </p:pic>
      <p:sp>
        <p:nvSpPr>
          <p:cNvPr id="150" name="Shape 150"/>
          <p:cNvSpPr txBox="1"/>
          <p:nvPr/>
        </p:nvSpPr>
        <p:spPr>
          <a:xfrm>
            <a:off x="2082954" y="1509251"/>
            <a:ext cx="8207731" cy="1600192"/>
          </a:xfrm>
          <a:prstGeom prst="rect">
            <a:avLst/>
          </a:prstGeom>
          <a:noFill/>
          <a:ln>
            <a:noFill/>
          </a:ln>
        </p:spPr>
        <p:txBody>
          <a:bodyPr lIns="121884" tIns="60925" rIns="121884" bIns="60925" anchor="t" anchorCtr="0">
            <a:noAutofit/>
          </a:bodyPr>
          <a:lstStyle/>
          <a:p>
            <a:pPr algn="ctr" defTabSz="914309">
              <a:buSzPct val="25000"/>
            </a:pP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..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saya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mahu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belia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berusia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35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ke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atas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perlu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merebut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peluang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sebagai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pemimpin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dalam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sektor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korporat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dan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kerajaan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..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Langkah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ini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bukan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sahaja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diharap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dapat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mengangkat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suara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anak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muda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ketahap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yang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lebih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tinggi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tetapi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dapat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menyediakan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platform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untuk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anak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muda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sebagai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pemimpin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negara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pada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masa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akan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MY" sz="2000" dirty="0" err="1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datang</a:t>
            </a:r>
            <a:r>
              <a:rPr lang="en-MY" sz="2000" dirty="0">
                <a:solidFill>
                  <a:prstClr val="white">
                    <a:lumMod val="50000"/>
                  </a:prstClr>
                </a:solidFill>
                <a:latin typeface="Arial"/>
                <a:ea typeface="Arial"/>
                <a:cs typeface="Arial"/>
                <a:sym typeface="Arial"/>
              </a:rPr>
              <a:t>…..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1224967" y="1269972"/>
            <a:ext cx="759101" cy="1354224"/>
          </a:xfrm>
          <a:prstGeom prst="rect">
            <a:avLst/>
          </a:prstGeom>
          <a:noFill/>
          <a:ln>
            <a:noFill/>
          </a:ln>
        </p:spPr>
        <p:txBody>
          <a:bodyPr lIns="121884" tIns="60925" rIns="121884" bIns="60925" anchor="t" anchorCtr="0">
            <a:noAutofit/>
          </a:bodyPr>
          <a:lstStyle/>
          <a:p>
            <a:pPr defTabSz="914309">
              <a:buSzPct val="25000"/>
            </a:pPr>
            <a:r>
              <a:rPr lang="en" sz="13799" b="1" dirty="0">
                <a:solidFill>
                  <a:srgbClr val="0072C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52" name="Shape 152"/>
          <p:cNvSpPr txBox="1"/>
          <p:nvPr/>
        </p:nvSpPr>
        <p:spPr>
          <a:xfrm rot="10800000">
            <a:off x="9540424" y="2747638"/>
            <a:ext cx="759101" cy="1354224"/>
          </a:xfrm>
          <a:prstGeom prst="rect">
            <a:avLst/>
          </a:prstGeom>
          <a:noFill/>
          <a:ln>
            <a:noFill/>
          </a:ln>
        </p:spPr>
        <p:txBody>
          <a:bodyPr lIns="121884" tIns="60925" rIns="121884" bIns="60925" anchor="t" anchorCtr="0">
            <a:noAutofit/>
          </a:bodyPr>
          <a:lstStyle/>
          <a:p>
            <a:pPr defTabSz="914309">
              <a:buSzPct val="25000"/>
            </a:pPr>
            <a:r>
              <a:rPr lang="en" sz="13799" b="1" dirty="0">
                <a:solidFill>
                  <a:srgbClr val="0072C0"/>
                </a:solidFill>
                <a:latin typeface="Arial"/>
                <a:ea typeface="Arial"/>
                <a:cs typeface="Arial"/>
                <a:sym typeface="Arial"/>
              </a:rPr>
              <a:t>“ 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22798" y="3164160"/>
            <a:ext cx="68467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4309">
              <a:buSzPct val="25000"/>
            </a:pPr>
            <a:r>
              <a:rPr lang="ms-MY" sz="1200" b="1" i="1" dirty="0">
                <a:solidFill>
                  <a:prstClr val="black"/>
                </a:solidFill>
              </a:rPr>
              <a:t>Berita Harian. </a:t>
            </a:r>
          </a:p>
          <a:p>
            <a:pPr algn="r" defTabSz="914309">
              <a:buSzPct val="25000"/>
            </a:pPr>
            <a:r>
              <a:rPr lang="ms-MY" sz="1200" b="1" i="1" dirty="0">
                <a:solidFill>
                  <a:prstClr val="black"/>
                </a:solidFill>
              </a:rPr>
              <a:t>5 oktober 2018</a:t>
            </a:r>
            <a:endParaRPr lang="en" sz="1200" i="1" dirty="0">
              <a:solidFill>
                <a:prstClr val="whit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Shape 154"/>
          <p:cNvSpPr txBox="1"/>
          <p:nvPr/>
        </p:nvSpPr>
        <p:spPr>
          <a:xfrm>
            <a:off x="3397001" y="6012108"/>
            <a:ext cx="5649819" cy="615472"/>
          </a:xfrm>
          <a:prstGeom prst="rect">
            <a:avLst/>
          </a:prstGeom>
          <a:noFill/>
          <a:ln>
            <a:noFill/>
          </a:ln>
        </p:spPr>
        <p:txBody>
          <a:bodyPr lIns="121884" tIns="60925" rIns="121884" bIns="60925" anchor="t" anchorCtr="0">
            <a:noAutofit/>
          </a:bodyPr>
          <a:lstStyle/>
          <a:p>
            <a:pPr algn="ctr" defTabSz="914309">
              <a:buSzPct val="25000"/>
            </a:pPr>
            <a:r>
              <a:rPr lang="en" sz="1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YB Syed Saddiq Syed Abdul Rahman</a:t>
            </a:r>
          </a:p>
          <a:p>
            <a:pPr algn="ctr" defTabSz="914309">
              <a:buSzPct val="25000"/>
            </a:pPr>
            <a:r>
              <a:rPr lang="en" sz="16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Menteri Belia dan Sukan Malaysia</a:t>
            </a:r>
          </a:p>
        </p:txBody>
      </p:sp>
      <p:sp>
        <p:nvSpPr>
          <p:cNvPr id="2" name="Oval 1"/>
          <p:cNvSpPr/>
          <p:nvPr/>
        </p:nvSpPr>
        <p:spPr>
          <a:xfrm>
            <a:off x="11644619" y="6338598"/>
            <a:ext cx="372077" cy="37207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MY" sz="1800">
              <a:solidFill>
                <a:prstClr val="white"/>
              </a:solidFill>
            </a:endParaRPr>
          </a:p>
        </p:txBody>
      </p:sp>
      <p:sp>
        <p:nvSpPr>
          <p:cNvPr id="14" name="Slide Number Placeholder 1"/>
          <p:cNvSpPr txBox="1">
            <a:spLocks/>
          </p:cNvSpPr>
          <p:nvPr/>
        </p:nvSpPr>
        <p:spPr>
          <a:xfrm>
            <a:off x="9236762" y="6402490"/>
            <a:ext cx="2742843" cy="3650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MY" sz="1200" dirty="0">
                <a:solidFill>
                  <a:prstClr val="white">
                    <a:lumMod val="75000"/>
                  </a:prstClr>
                </a:solidFill>
              </a:rPr>
              <a:t>4</a:t>
            </a:r>
          </a:p>
        </p:txBody>
      </p:sp>
      <p:pic>
        <p:nvPicPr>
          <p:cNvPr id="4" name="Picture 2" descr="Image result for syed saddiq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03" y="4037956"/>
            <a:ext cx="2381547" cy="19741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0573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0413" cy="563548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ms-MY" sz="12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PIHAK </a:t>
            </a:r>
            <a:r>
              <a:rPr lang="en-SG" sz="1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GOVERNMENT LINKED COMPANIES</a:t>
            </a:r>
            <a:r>
              <a:rPr lang="en-SG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(GLC) </a:t>
            </a:r>
            <a:r>
              <a:rPr lang="ms-MY" sz="12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YANG TELAH MEMBEKALKAN DATA</a:t>
            </a:r>
          </a:p>
        </p:txBody>
      </p:sp>
      <p:sp>
        <p:nvSpPr>
          <p:cNvPr id="7" name="Isosceles Triangle 6">
            <a:hlinkClick r:id="rId2" action="ppaction://hlinksldjump"/>
          </p:cNvPr>
          <p:cNvSpPr/>
          <p:nvPr/>
        </p:nvSpPr>
        <p:spPr>
          <a:xfrm>
            <a:off x="190550" y="142766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24338" y="1701602"/>
          <a:ext cx="11741736" cy="4039862"/>
        </p:xfrm>
        <a:graphic>
          <a:graphicData uri="http://schemas.openxmlformats.org/drawingml/2006/table">
            <a:tbl>
              <a:tblPr/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13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2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BIL.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NAMA GLC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TARIKH TERIMA DATA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Sime Darby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08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Oktober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2018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6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Axiata Group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Telekom Malaysia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Tenaga Nasional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Pharmaniaga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20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Disember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FELCRA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Malaysia Airports Holdings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26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Media Prima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23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Kumpulan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Perangsang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Selangor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Digi.Com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Celcom Axiata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Sasbadi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Holdings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24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Disember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Syarikat Takaful Malaysia Keluarga Berhad ​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21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Censof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Holdings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22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UMW Corporation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Sdn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. Bhd.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88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25474" y="-20324"/>
            <a:ext cx="12190413" cy="400110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9b : </a:t>
            </a:r>
            <a:r>
              <a:rPr kumimoji="0" lang="en-SG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SYARIKAT-SYARIKAT PELABURAN KERAJAAN (GLIC)</a:t>
            </a: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1789157" y="928365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63" y="2575048"/>
            <a:ext cx="1035548" cy="77666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13027" y="1171090"/>
            <a:ext cx="2916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Syarikat-Syarikat Pelaburan Kerajaan (GLIC)</a:t>
            </a:r>
            <a:endParaRPr kumimoji="0" lang="ms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MS Mincho"/>
              <a:cs typeface="Arial" panose="020B0604020202020204" pitchFamily="34" charset="0"/>
            </a:endParaRP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4145407" y="2637945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56" name="Elbow Connector 55"/>
          <p:cNvCxnSpPr>
            <a:stCxn id="51" idx="1"/>
          </p:cNvCxnSpPr>
          <p:nvPr/>
        </p:nvCxnSpPr>
        <p:spPr>
          <a:xfrm rot="10800000">
            <a:off x="1665847" y="2255157"/>
            <a:ext cx="1603317" cy="708222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Subtitle 2"/>
          <p:cNvSpPr txBox="1">
            <a:spLocks/>
          </p:cNvSpPr>
          <p:nvPr/>
        </p:nvSpPr>
        <p:spPr>
          <a:xfrm>
            <a:off x="9828251" y="901609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287330" y="1354651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6</a:t>
            </a:r>
          </a:p>
        </p:txBody>
      </p:sp>
      <p:cxnSp>
        <p:nvCxnSpPr>
          <p:cNvPr id="61" name="Elbow Connector 60"/>
          <p:cNvCxnSpPr/>
          <p:nvPr/>
        </p:nvCxnSpPr>
        <p:spPr>
          <a:xfrm flipV="1">
            <a:off x="4291505" y="1852699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Subtitle 2"/>
          <p:cNvSpPr txBox="1">
            <a:spLocks/>
          </p:cNvSpPr>
          <p:nvPr/>
        </p:nvSpPr>
        <p:spPr>
          <a:xfrm>
            <a:off x="806639" y="3605656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7991782" y="2965714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67" name="Elbow Connector 66"/>
          <p:cNvCxnSpPr/>
          <p:nvPr/>
        </p:nvCxnSpPr>
        <p:spPr>
          <a:xfrm rot="10800000" flipV="1">
            <a:off x="2023918" y="3190046"/>
            <a:ext cx="1233592" cy="917949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>
            <a:off x="3824347" y="3285012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4439022" y="2997746"/>
            <a:ext cx="3077572" cy="366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[GLIC]</a:t>
            </a: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43424" y="4212590"/>
            <a:ext cx="1411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52" y="4062842"/>
            <a:ext cx="414518" cy="414518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34416" y="849151"/>
            <a:ext cx="1904243" cy="1287383"/>
            <a:chOff x="2100636" y="602711"/>
            <a:chExt cx="2453751" cy="203404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grpSp>
        <p:nvGrpSpPr>
          <p:cNvPr id="119" name="Group 118"/>
          <p:cNvGrpSpPr/>
          <p:nvPr/>
        </p:nvGrpSpPr>
        <p:grpSpPr>
          <a:xfrm>
            <a:off x="7516594" y="656667"/>
            <a:ext cx="2518216" cy="2021443"/>
            <a:chOff x="1505907" y="4064894"/>
            <a:chExt cx="2935580" cy="2389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068" y="2299186"/>
            <a:ext cx="1897373" cy="1417413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3" y="3274365"/>
            <a:ext cx="1151674" cy="863756"/>
          </a:xfrm>
          <a:prstGeom prst="rect">
            <a:avLst/>
          </a:prstGeom>
        </p:spPr>
      </p:pic>
      <p:graphicFrame>
        <p:nvGraphicFramePr>
          <p:cNvPr id="113" name="Table 112"/>
          <p:cNvGraphicFramePr>
            <a:graphicFrameLocks noGrp="1"/>
          </p:cNvGraphicFramePr>
          <p:nvPr>
            <p:extLst/>
          </p:nvPr>
        </p:nvGraphicFramePr>
        <p:xfrm>
          <a:off x="5405316" y="3588529"/>
          <a:ext cx="6399640" cy="5613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9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911">
                <a:tc>
                  <a:txBody>
                    <a:bodyPr/>
                    <a:lstStyle/>
                    <a:p>
                      <a:pPr marL="0" marR="0" lvl="0" indent="0" algn="ctr" defTabSz="1108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200" dirty="0">
                          <a:latin typeface="Tw Cen MT" panose="020B0602020104020603" pitchFamily="34" charset="0"/>
                        </a:rPr>
                        <a:t>6 GLIC 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SELURUH MALAYSIA</a:t>
                      </a:r>
                      <a:endParaRPr lang="en-MY" sz="1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8" name="Pentagon 127"/>
          <p:cNvSpPr/>
          <p:nvPr/>
        </p:nvSpPr>
        <p:spPr>
          <a:xfrm>
            <a:off x="251296" y="4511845"/>
            <a:ext cx="2841075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Pengerusi Lembaga Pengarah/ Pengarah Urusan/ Vice President 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6" name="Pentagon 135"/>
          <p:cNvSpPr/>
          <p:nvPr/>
        </p:nvSpPr>
        <p:spPr>
          <a:xfrm>
            <a:off x="251297" y="4869954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Ahli Lembaga Pengarah 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321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5" name="Pentagon 144"/>
          <p:cNvSpPr/>
          <p:nvPr/>
        </p:nvSpPr>
        <p:spPr>
          <a:xfrm>
            <a:off x="246303" y="5229994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Ketua Pengurus/ Pengarah/ CEO 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340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9" name="Pentagon 148"/>
          <p:cNvSpPr/>
          <p:nvPr/>
        </p:nvSpPr>
        <p:spPr>
          <a:xfrm>
            <a:off x="246303" y="5590034"/>
            <a:ext cx="2836081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Pengarah/ Pengurus/ COO/ CFO 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36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5" name="Pentagon 154"/>
          <p:cNvSpPr/>
          <p:nvPr/>
        </p:nvSpPr>
        <p:spPr>
          <a:xfrm>
            <a:off x="246303" y="5932178"/>
            <a:ext cx="2841075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Timbalan Pengarah/ Pengurus Besar Kanan/ Pengurus Besar 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484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9" name="Pentagon 168"/>
          <p:cNvSpPr/>
          <p:nvPr/>
        </p:nvSpPr>
        <p:spPr>
          <a:xfrm>
            <a:off x="246304" y="6292218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Lain-Lain Jawatan Tertinggi/HOD 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4,937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98" y="4316979"/>
            <a:ext cx="288000" cy="28800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86" y="4326085"/>
            <a:ext cx="288000" cy="288000"/>
          </a:xfrm>
          <a:prstGeom prst="rect">
            <a:avLst/>
          </a:prstGeom>
        </p:spPr>
      </p:pic>
      <p:sp>
        <p:nvSpPr>
          <p:cNvPr id="174" name="Equal 173"/>
          <p:cNvSpPr/>
          <p:nvPr/>
        </p:nvSpPr>
        <p:spPr>
          <a:xfrm>
            <a:off x="4882324" y="4604228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312932" y="4636507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6455246" y="463650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3315868" y="4565222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96" y="4375974"/>
            <a:ext cx="288000" cy="288000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822" y="4356210"/>
            <a:ext cx="288000" cy="288000"/>
          </a:xfrm>
          <a:prstGeom prst="rect">
            <a:avLst/>
          </a:prstGeom>
        </p:spPr>
      </p:pic>
      <p:sp>
        <p:nvSpPr>
          <p:cNvPr id="184" name="Rectangle 183"/>
          <p:cNvSpPr/>
          <p:nvPr/>
        </p:nvSpPr>
        <p:spPr>
          <a:xfrm>
            <a:off x="7748794" y="4221882"/>
            <a:ext cx="14427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9767734" y="4594993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10919861" y="4607725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7816324" y="4586644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0" name="Equal 189"/>
          <p:cNvSpPr/>
          <p:nvPr/>
        </p:nvSpPr>
        <p:spPr>
          <a:xfrm>
            <a:off x="4889510" y="4914083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5312933" y="4959808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13 (4%)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6471151" y="4959808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13 (4%)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3323054" y="4915418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26 (8%)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9767614" y="491829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(0.3%)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919861" y="4931027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(0.6%)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7823510" y="4950287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 (0.9%)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9" name="Equal 198"/>
          <p:cNvSpPr/>
          <p:nvPr/>
        </p:nvSpPr>
        <p:spPr>
          <a:xfrm>
            <a:off x="4876063" y="5304309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5315933" y="530969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25 (7.5%)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6455246" y="5309692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25 (7.5%)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3323054" y="5265303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50 (15%)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9767614" y="5281627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16 (4.7%)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10919860" y="5294359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 (1.5%)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7823510" y="5313619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21 (6.2%)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0" name="Equal 209"/>
          <p:cNvSpPr/>
          <p:nvPr/>
        </p:nvSpPr>
        <p:spPr>
          <a:xfrm>
            <a:off x="4871070" y="564518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5303118" y="5664012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(2.8%)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6471149" y="5664011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(2.8%)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3318061" y="5619622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(5.6%)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9767614" y="5622499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10913402" y="5635231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7818517" y="5667938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9" name="Equal 218"/>
          <p:cNvSpPr/>
          <p:nvPr/>
        </p:nvSpPr>
        <p:spPr>
          <a:xfrm>
            <a:off x="4877331" y="5980956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5315932" y="601323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100 (20.7%)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6471150" y="601323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127 (26.2%)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3323054" y="5950074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227 (46.9%)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9767734" y="5971722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56 (11.6%)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10919862" y="5984453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80 (16.5%)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7811331" y="6014677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136 (28.1%)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8" name="Equal 227"/>
          <p:cNvSpPr/>
          <p:nvPr/>
        </p:nvSpPr>
        <p:spPr>
          <a:xfrm>
            <a:off x="4884517" y="629081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5306915" y="633653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953 (19.3%)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6459810" y="633653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1,412 (28.6%)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3318061" y="6292146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2,365 (47.9%)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9840181" y="6310114"/>
            <a:ext cx="934872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668 (13.5%)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10979223" y="6307755"/>
            <a:ext cx="934872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908 (18.4%)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7818517" y="6327015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1,576 (31.9%)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8" name="Equal 237"/>
          <p:cNvSpPr/>
          <p:nvPr/>
        </p:nvSpPr>
        <p:spPr>
          <a:xfrm>
            <a:off x="9346820" y="4604228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9" name="Equal 238"/>
          <p:cNvSpPr/>
          <p:nvPr/>
        </p:nvSpPr>
        <p:spPr>
          <a:xfrm>
            <a:off x="9354006" y="4914083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0" name="Equal 239"/>
          <p:cNvSpPr/>
          <p:nvPr/>
        </p:nvSpPr>
        <p:spPr>
          <a:xfrm>
            <a:off x="9340559" y="5304309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1" name="Equal 240"/>
          <p:cNvSpPr/>
          <p:nvPr/>
        </p:nvSpPr>
        <p:spPr>
          <a:xfrm>
            <a:off x="9335566" y="564518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2" name="Equal 241"/>
          <p:cNvSpPr/>
          <p:nvPr/>
        </p:nvSpPr>
        <p:spPr>
          <a:xfrm>
            <a:off x="9341827" y="5980956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3" name="Equal 242"/>
          <p:cNvSpPr/>
          <p:nvPr/>
        </p:nvSpPr>
        <p:spPr>
          <a:xfrm>
            <a:off x="9349013" y="629081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3214886" y="4222162"/>
            <a:ext cx="0" cy="2520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679382" y="4402162"/>
            <a:ext cx="0" cy="2340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59225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0413" cy="563548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ms-MY" sz="12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PIHAK </a:t>
            </a:r>
            <a:r>
              <a:rPr lang="en-SG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SYARIKAT-SYARIKAT PELABURAN KERAJAAN (GLIC) </a:t>
            </a:r>
            <a:r>
              <a:rPr lang="ms-MY" sz="12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YANG TELAH MEMBEKALKAN DATA</a:t>
            </a:r>
          </a:p>
        </p:txBody>
      </p:sp>
      <p:sp>
        <p:nvSpPr>
          <p:cNvPr id="7" name="Isosceles Triangle 6">
            <a:hlinkClick r:id="rId2" action="ppaction://hlinksldjump"/>
          </p:cNvPr>
          <p:cNvSpPr/>
          <p:nvPr/>
        </p:nvSpPr>
        <p:spPr>
          <a:xfrm>
            <a:off x="190550" y="142766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757011"/>
              </p:ext>
            </p:extLst>
          </p:nvPr>
        </p:nvGraphicFramePr>
        <p:xfrm>
          <a:off x="262558" y="2709714"/>
          <a:ext cx="11665296" cy="1981292"/>
        </p:xfrm>
        <a:graphic>
          <a:graphicData uri="http://schemas.openxmlformats.org/drawingml/2006/table">
            <a:tbl>
              <a:tblPr/>
              <a:tblGrid>
                <a:gridCol w="504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089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523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BIL.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NAMA GLIC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TARIKH TERIMA DATA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0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Khazanah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Nasional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27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Kumpulan Wang Simpanan Pekerja (KWSP)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Lembaga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Tabung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Angkatan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Tentera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(LTAT)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16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MY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600" b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Lembaga Tabung Haji (TH)</a:t>
                      </a:r>
                      <a:endParaRPr lang="en-MY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MY" sz="16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November 2018</a:t>
                      </a:r>
                      <a:endParaRPr lang="en-MY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1130017"/>
                  </a:ext>
                </a:extLst>
              </a:tr>
              <a:tr h="6397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Permodalan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Nasional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(PNB)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5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Disember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Syarikat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Menteri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Kewangan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Di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Perbadankan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 </a:t>
                      </a:r>
                      <a:r>
                        <a:rPr lang="en-US" sz="16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Disember</a:t>
                      </a:r>
                      <a:r>
                        <a:rPr lang="en-US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813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-25474" y="-20324"/>
            <a:ext cx="12190413" cy="400110"/>
          </a:xfrm>
          <a:prstGeom prst="rect">
            <a:avLst/>
          </a:prstGeom>
          <a:solidFill>
            <a:srgbClr val="00206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LAMPIRAN 9c : </a:t>
            </a:r>
            <a:r>
              <a:rPr kumimoji="0" lang="en-SG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BADAN KORPORAT</a:t>
            </a:r>
            <a:endParaRPr kumimoji="0" lang="en-US" sz="2000" b="1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1789157" y="928365"/>
            <a:ext cx="2582851" cy="3827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PERMOHONAN KEPADA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63" y="2575048"/>
            <a:ext cx="1035548" cy="776661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1813027" y="1171090"/>
            <a:ext cx="29163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Arial" panose="020B0604020202020204" pitchFamily="34" charset="0"/>
              </a:rPr>
              <a:t>Badan Korporat</a:t>
            </a:r>
            <a:endParaRPr kumimoji="0" lang="ms-MY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MS Mincho"/>
              <a:cs typeface="Arial" panose="020B0604020202020204" pitchFamily="34" charset="0"/>
            </a:endParaRPr>
          </a:p>
        </p:txBody>
      </p:sp>
      <p:sp>
        <p:nvSpPr>
          <p:cNvPr id="55" name="Subtitle 2"/>
          <p:cNvSpPr txBox="1">
            <a:spLocks/>
          </p:cNvSpPr>
          <p:nvPr/>
        </p:nvSpPr>
        <p:spPr>
          <a:xfrm>
            <a:off x="4145407" y="2637945"/>
            <a:ext cx="3670923" cy="3277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2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KATEGORI SUMBER DATA</a:t>
            </a:r>
          </a:p>
        </p:txBody>
      </p:sp>
      <p:cxnSp>
        <p:nvCxnSpPr>
          <p:cNvPr id="56" name="Elbow Connector 55"/>
          <p:cNvCxnSpPr>
            <a:stCxn id="51" idx="1"/>
          </p:cNvCxnSpPr>
          <p:nvPr/>
        </p:nvCxnSpPr>
        <p:spPr>
          <a:xfrm rot="10800000">
            <a:off x="1665847" y="2255157"/>
            <a:ext cx="1603317" cy="708222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Subtitle 2"/>
          <p:cNvSpPr txBox="1">
            <a:spLocks/>
          </p:cNvSpPr>
          <p:nvPr/>
        </p:nvSpPr>
        <p:spPr>
          <a:xfrm>
            <a:off x="9828251" y="901609"/>
            <a:ext cx="2144565" cy="2553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JUMLAH DATA STATISTIK DITERIMA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287330" y="1354651"/>
            <a:ext cx="2144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20</a:t>
            </a:r>
          </a:p>
        </p:txBody>
      </p:sp>
      <p:cxnSp>
        <p:nvCxnSpPr>
          <p:cNvPr id="61" name="Elbow Connector 60"/>
          <p:cNvCxnSpPr/>
          <p:nvPr/>
        </p:nvCxnSpPr>
        <p:spPr>
          <a:xfrm flipV="1">
            <a:off x="4291505" y="1852699"/>
            <a:ext cx="3895027" cy="1117226"/>
          </a:xfrm>
          <a:prstGeom prst="bentConnector3">
            <a:avLst>
              <a:gd name="adj1" fmla="val 84114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3" name="Subtitle 2"/>
          <p:cNvSpPr txBox="1">
            <a:spLocks/>
          </p:cNvSpPr>
          <p:nvPr/>
        </p:nvSpPr>
        <p:spPr>
          <a:xfrm>
            <a:off x="806639" y="3605656"/>
            <a:ext cx="1718414" cy="5249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RUMUSAN STATISTIK</a:t>
            </a:r>
          </a:p>
        </p:txBody>
      </p:sp>
      <p:sp>
        <p:nvSpPr>
          <p:cNvPr id="65" name="Subtitle 2"/>
          <p:cNvSpPr txBox="1">
            <a:spLocks/>
          </p:cNvSpPr>
          <p:nvPr/>
        </p:nvSpPr>
        <p:spPr>
          <a:xfrm>
            <a:off x="7991782" y="2965714"/>
            <a:ext cx="2346869" cy="529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MY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PEMBEKAL DATA STATISTIK</a:t>
            </a:r>
          </a:p>
        </p:txBody>
      </p:sp>
      <p:cxnSp>
        <p:nvCxnSpPr>
          <p:cNvPr id="67" name="Elbow Connector 66"/>
          <p:cNvCxnSpPr/>
          <p:nvPr/>
        </p:nvCxnSpPr>
        <p:spPr>
          <a:xfrm rot="10800000" flipV="1">
            <a:off x="2023918" y="3190046"/>
            <a:ext cx="1233592" cy="917949"/>
          </a:xfrm>
          <a:prstGeom prst="bentConnector3">
            <a:avLst>
              <a:gd name="adj1" fmla="val 5000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8" name="Elbow Connector 67"/>
          <p:cNvCxnSpPr/>
          <p:nvPr/>
        </p:nvCxnSpPr>
        <p:spPr>
          <a:xfrm>
            <a:off x="3824347" y="3285012"/>
            <a:ext cx="5081120" cy="154285"/>
          </a:xfrm>
          <a:prstGeom prst="bentConnector3">
            <a:avLst>
              <a:gd name="adj1" fmla="val 230"/>
            </a:avLst>
          </a:prstGeom>
          <a:ln>
            <a:solidFill>
              <a:srgbClr val="0066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4439021" y="2997746"/>
            <a:ext cx="31121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[BADAN KORPORAT]</a:t>
            </a:r>
            <a:endParaRPr kumimoji="0" lang="en-M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3243424" y="4212590"/>
            <a:ext cx="14116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40 Tahun </a:t>
            </a: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352" y="4062842"/>
            <a:ext cx="414518" cy="414518"/>
          </a:xfrm>
          <a:prstGeom prst="rect">
            <a:avLst/>
          </a:prstGeom>
        </p:spPr>
      </p:pic>
      <p:grpSp>
        <p:nvGrpSpPr>
          <p:cNvPr id="110" name="Group 109"/>
          <p:cNvGrpSpPr/>
          <p:nvPr/>
        </p:nvGrpSpPr>
        <p:grpSpPr>
          <a:xfrm>
            <a:off x="34416" y="849151"/>
            <a:ext cx="1904243" cy="1287383"/>
            <a:chOff x="2100636" y="602711"/>
            <a:chExt cx="2453751" cy="2034041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grpSp>
        <p:nvGrpSpPr>
          <p:cNvPr id="119" name="Group 118"/>
          <p:cNvGrpSpPr/>
          <p:nvPr/>
        </p:nvGrpSpPr>
        <p:grpSpPr>
          <a:xfrm>
            <a:off x="7516594" y="656667"/>
            <a:ext cx="2518216" cy="2021443"/>
            <a:chOff x="1505907" y="4064894"/>
            <a:chExt cx="2935580" cy="2389236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122" name="Picture 12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068" y="2299186"/>
            <a:ext cx="1897373" cy="1417413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93" y="3274365"/>
            <a:ext cx="1151674" cy="863756"/>
          </a:xfrm>
          <a:prstGeom prst="rect">
            <a:avLst/>
          </a:prstGeom>
        </p:spPr>
      </p:pic>
      <p:graphicFrame>
        <p:nvGraphicFramePr>
          <p:cNvPr id="113" name="Table 112"/>
          <p:cNvGraphicFramePr>
            <a:graphicFrameLocks noGrp="1"/>
          </p:cNvGraphicFramePr>
          <p:nvPr>
            <p:extLst/>
          </p:nvPr>
        </p:nvGraphicFramePr>
        <p:xfrm>
          <a:off x="5405316" y="3588529"/>
          <a:ext cx="6399640" cy="56134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99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7025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PEMBEKAL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DATA</a:t>
                      </a:r>
                      <a:endParaRPr lang="en-MY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911">
                <a:tc>
                  <a:txBody>
                    <a:bodyPr/>
                    <a:lstStyle/>
                    <a:p>
                      <a:pPr algn="ctr"/>
                      <a:r>
                        <a:rPr lang="en-MY" sz="1200" dirty="0">
                          <a:latin typeface="Tw Cen MT" panose="020B0602020104020603" pitchFamily="34" charset="0"/>
                        </a:rPr>
                        <a:t>20 BADAN KORPORAT</a:t>
                      </a:r>
                      <a:r>
                        <a:rPr lang="en-MY" sz="1200" baseline="0" dirty="0">
                          <a:latin typeface="Tw Cen MT" panose="020B0602020104020603" pitchFamily="34" charset="0"/>
                        </a:rPr>
                        <a:t> SELURUH MALAYSIA</a:t>
                      </a:r>
                      <a:endParaRPr lang="en-MY" sz="1200" dirty="0">
                        <a:latin typeface="Tw Cen MT" panose="020B0602020104020603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8" name="Pentagon 127"/>
          <p:cNvSpPr/>
          <p:nvPr/>
        </p:nvSpPr>
        <p:spPr>
          <a:xfrm>
            <a:off x="251296" y="4511845"/>
            <a:ext cx="2841075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Pengerusi Lembaga Pengarah/ Pengarah Urusan/ Vice President 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52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36" name="Pentagon 135"/>
          <p:cNvSpPr/>
          <p:nvPr/>
        </p:nvSpPr>
        <p:spPr>
          <a:xfrm>
            <a:off x="251297" y="4869954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Ahli Lembaga Pengarah 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154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5" name="Pentagon 144"/>
          <p:cNvSpPr/>
          <p:nvPr/>
        </p:nvSpPr>
        <p:spPr>
          <a:xfrm>
            <a:off x="246303" y="5229994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Ketua Pengurus/ Pengarah/ CEO 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43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49" name="Pentagon 148"/>
          <p:cNvSpPr/>
          <p:nvPr/>
        </p:nvSpPr>
        <p:spPr>
          <a:xfrm>
            <a:off x="246303" y="5590034"/>
            <a:ext cx="2836081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Pengarah/ Pengurus/ COO/ CFO 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138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55" name="Pentagon 154"/>
          <p:cNvSpPr/>
          <p:nvPr/>
        </p:nvSpPr>
        <p:spPr>
          <a:xfrm>
            <a:off x="246303" y="5932178"/>
            <a:ext cx="2841075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Timbalan Pengarah/ Pengurus Besar Kanan/ Pengurus Besar 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446</a:t>
            </a: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en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69" name="Pentagon 168"/>
          <p:cNvSpPr/>
          <p:nvPr/>
        </p:nvSpPr>
        <p:spPr>
          <a:xfrm>
            <a:off x="246304" y="6292218"/>
            <a:ext cx="2841074" cy="305928"/>
          </a:xfrm>
          <a:prstGeom prst="homePlate">
            <a:avLst/>
          </a:prstGeom>
          <a:solidFill>
            <a:srgbClr val="FFFF66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Lain-Lain Jawatan Tertinggi/HOD 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</a:t>
            </a:r>
            <a:r>
              <a:rPr kumimoji="0" lang="en-MY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5,197</a:t>
            </a:r>
            <a:r>
              <a:rPr kumimoji="0" lang="en-MY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)</a:t>
            </a:r>
            <a:endParaRPr kumimoji="0" lang="ms-MY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70" name="Picture 16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98" y="4316979"/>
            <a:ext cx="288000" cy="288000"/>
          </a:xfrm>
          <a:prstGeom prst="rect">
            <a:avLst/>
          </a:prstGeom>
        </p:spPr>
      </p:pic>
      <p:pic>
        <p:nvPicPr>
          <p:cNvPr id="171" name="Picture 1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86" y="4326085"/>
            <a:ext cx="288000" cy="288000"/>
          </a:xfrm>
          <a:prstGeom prst="rect">
            <a:avLst/>
          </a:prstGeom>
        </p:spPr>
      </p:pic>
      <p:sp>
        <p:nvSpPr>
          <p:cNvPr id="174" name="Equal 173"/>
          <p:cNvSpPr/>
          <p:nvPr/>
        </p:nvSpPr>
        <p:spPr>
          <a:xfrm>
            <a:off x="4882324" y="4604228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5312932" y="4636507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(1.9%)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76" name="Rectangle 175"/>
          <p:cNvSpPr/>
          <p:nvPr/>
        </p:nvSpPr>
        <p:spPr>
          <a:xfrm>
            <a:off x="6455246" y="463650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(1.9%)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1" name="Rounded Rectangle 180"/>
          <p:cNvSpPr/>
          <p:nvPr/>
        </p:nvSpPr>
        <p:spPr>
          <a:xfrm>
            <a:off x="3315868" y="4565222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(3.8%)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596" y="4375974"/>
            <a:ext cx="288000" cy="288000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1822" y="4356210"/>
            <a:ext cx="288000" cy="288000"/>
          </a:xfrm>
          <a:prstGeom prst="rect">
            <a:avLst/>
          </a:prstGeom>
        </p:spPr>
      </p:pic>
      <p:sp>
        <p:nvSpPr>
          <p:cNvPr id="184" name="Rectangle 183"/>
          <p:cNvSpPr/>
          <p:nvPr/>
        </p:nvSpPr>
        <p:spPr>
          <a:xfrm>
            <a:off x="7748794" y="4221882"/>
            <a:ext cx="14427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&lt; 35 Tahun </a:t>
            </a:r>
          </a:p>
        </p:txBody>
      </p:sp>
      <p:sp>
        <p:nvSpPr>
          <p:cNvPr id="186" name="Rectangle 185"/>
          <p:cNvSpPr/>
          <p:nvPr/>
        </p:nvSpPr>
        <p:spPr>
          <a:xfrm>
            <a:off x="9767734" y="4594993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10919861" y="4607725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(1.9%)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89" name="Rounded Rectangle 188"/>
          <p:cNvSpPr/>
          <p:nvPr/>
        </p:nvSpPr>
        <p:spPr>
          <a:xfrm>
            <a:off x="7816324" y="4586644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(1.9%)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0" name="Equal 189"/>
          <p:cNvSpPr/>
          <p:nvPr/>
        </p:nvSpPr>
        <p:spPr>
          <a:xfrm>
            <a:off x="4889510" y="4914083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1" name="Rectangle 190"/>
          <p:cNvSpPr/>
          <p:nvPr/>
        </p:nvSpPr>
        <p:spPr>
          <a:xfrm>
            <a:off x="5312933" y="4959808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(1.3%)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6471151" y="4959808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(3.9%)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3" name="Rounded Rectangle 192"/>
          <p:cNvSpPr/>
          <p:nvPr/>
        </p:nvSpPr>
        <p:spPr>
          <a:xfrm>
            <a:off x="3323054" y="4915418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 (5.2%)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5" name="Rectangle 194"/>
          <p:cNvSpPr/>
          <p:nvPr/>
        </p:nvSpPr>
        <p:spPr>
          <a:xfrm>
            <a:off x="9767614" y="491829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 (1.3%)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7" name="Rectangle 196"/>
          <p:cNvSpPr/>
          <p:nvPr/>
        </p:nvSpPr>
        <p:spPr>
          <a:xfrm>
            <a:off x="10919861" y="4931027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 (2.6%)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8" name="Rounded Rectangle 197"/>
          <p:cNvSpPr/>
          <p:nvPr/>
        </p:nvSpPr>
        <p:spPr>
          <a:xfrm>
            <a:off x="7823510" y="4950287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6 (3.9%)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199" name="Equal 198"/>
          <p:cNvSpPr/>
          <p:nvPr/>
        </p:nvSpPr>
        <p:spPr>
          <a:xfrm>
            <a:off x="4876063" y="5304309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0" name="Rectangle 199"/>
          <p:cNvSpPr/>
          <p:nvPr/>
        </p:nvSpPr>
        <p:spPr>
          <a:xfrm>
            <a:off x="5315933" y="530969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(2.3%)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1" name="Rectangle 200"/>
          <p:cNvSpPr/>
          <p:nvPr/>
        </p:nvSpPr>
        <p:spPr>
          <a:xfrm>
            <a:off x="6455246" y="5309692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2" name="Rounded Rectangle 201"/>
          <p:cNvSpPr/>
          <p:nvPr/>
        </p:nvSpPr>
        <p:spPr>
          <a:xfrm>
            <a:off x="3323054" y="5265303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 (2.3%)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9767614" y="5281627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10919860" y="5294359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06" name="Rounded Rectangle 205"/>
          <p:cNvSpPr/>
          <p:nvPr/>
        </p:nvSpPr>
        <p:spPr>
          <a:xfrm>
            <a:off x="7823510" y="5313619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0 (0%)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0" name="Equal 209"/>
          <p:cNvSpPr/>
          <p:nvPr/>
        </p:nvSpPr>
        <p:spPr>
          <a:xfrm>
            <a:off x="4871070" y="564518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1" name="Rectangle 210"/>
          <p:cNvSpPr/>
          <p:nvPr/>
        </p:nvSpPr>
        <p:spPr>
          <a:xfrm>
            <a:off x="5303118" y="5664012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10 (7%)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2" name="Rectangle 211"/>
          <p:cNvSpPr/>
          <p:nvPr/>
        </p:nvSpPr>
        <p:spPr>
          <a:xfrm>
            <a:off x="6471149" y="5664011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 (4%)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3" name="Rounded Rectangle 212"/>
          <p:cNvSpPr/>
          <p:nvPr/>
        </p:nvSpPr>
        <p:spPr>
          <a:xfrm>
            <a:off x="3318061" y="5619622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15 (11%)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4" name="Rectangle 213"/>
          <p:cNvSpPr/>
          <p:nvPr/>
        </p:nvSpPr>
        <p:spPr>
          <a:xfrm>
            <a:off x="9767614" y="5622499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 (3%)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5" name="Rectangle 214"/>
          <p:cNvSpPr/>
          <p:nvPr/>
        </p:nvSpPr>
        <p:spPr>
          <a:xfrm>
            <a:off x="10913402" y="5635231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 (2%)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7" name="Rounded Rectangle 216"/>
          <p:cNvSpPr/>
          <p:nvPr/>
        </p:nvSpPr>
        <p:spPr>
          <a:xfrm>
            <a:off x="7818517" y="5667938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7 (5%)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19" name="Equal 218"/>
          <p:cNvSpPr/>
          <p:nvPr/>
        </p:nvSpPr>
        <p:spPr>
          <a:xfrm>
            <a:off x="4877331" y="5980956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0" name="Rectangle 219"/>
          <p:cNvSpPr/>
          <p:nvPr/>
        </p:nvSpPr>
        <p:spPr>
          <a:xfrm>
            <a:off x="5315932" y="601323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35 (7.8%)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1" name="Rectangle 220"/>
          <p:cNvSpPr/>
          <p:nvPr/>
        </p:nvSpPr>
        <p:spPr>
          <a:xfrm>
            <a:off x="6471150" y="6013234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16 (3.6%)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2" name="Rounded Rectangle 221"/>
          <p:cNvSpPr/>
          <p:nvPr/>
        </p:nvSpPr>
        <p:spPr>
          <a:xfrm>
            <a:off x="3323054" y="5950074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51 (11.4%)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5" name="Rectangle 224"/>
          <p:cNvSpPr/>
          <p:nvPr/>
        </p:nvSpPr>
        <p:spPr>
          <a:xfrm>
            <a:off x="9767734" y="5971722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8 (2%)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6" name="Rectangle 225"/>
          <p:cNvSpPr/>
          <p:nvPr/>
        </p:nvSpPr>
        <p:spPr>
          <a:xfrm>
            <a:off x="10919862" y="5984453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4 (1%)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7" name="Rounded Rectangle 226"/>
          <p:cNvSpPr/>
          <p:nvPr/>
        </p:nvSpPr>
        <p:spPr>
          <a:xfrm>
            <a:off x="7811331" y="6014677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12 (3%)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8" name="Equal 227"/>
          <p:cNvSpPr/>
          <p:nvPr/>
        </p:nvSpPr>
        <p:spPr>
          <a:xfrm>
            <a:off x="4884517" y="629081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29" name="Rectangle 228"/>
          <p:cNvSpPr/>
          <p:nvPr/>
        </p:nvSpPr>
        <p:spPr>
          <a:xfrm>
            <a:off x="5306915" y="633653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1,487 (28.6%)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0" name="Rectangle 229"/>
          <p:cNvSpPr/>
          <p:nvPr/>
        </p:nvSpPr>
        <p:spPr>
          <a:xfrm>
            <a:off x="6459810" y="6336536"/>
            <a:ext cx="1080000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797 (15.3%)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1" name="Rounded Rectangle 230"/>
          <p:cNvSpPr/>
          <p:nvPr/>
        </p:nvSpPr>
        <p:spPr>
          <a:xfrm>
            <a:off x="3318061" y="6292146"/>
            <a:ext cx="1404000" cy="306000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2,284 (43.9%)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4" name="Rectangle 233"/>
          <p:cNvSpPr/>
          <p:nvPr/>
        </p:nvSpPr>
        <p:spPr>
          <a:xfrm>
            <a:off x="9840181" y="6310114"/>
            <a:ext cx="934872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1,036 (20%)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5" name="Rectangle 234"/>
          <p:cNvSpPr/>
          <p:nvPr/>
        </p:nvSpPr>
        <p:spPr>
          <a:xfrm>
            <a:off x="11035327" y="6307755"/>
            <a:ext cx="822662" cy="261610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526 (10%)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7" name="Rounded Rectangle 236"/>
          <p:cNvSpPr/>
          <p:nvPr/>
        </p:nvSpPr>
        <p:spPr>
          <a:xfrm>
            <a:off x="7818517" y="6327015"/>
            <a:ext cx="1404000" cy="271131"/>
          </a:xfrm>
          <a:prstGeom prst="roundRect">
            <a:avLst/>
          </a:prstGeom>
          <a:solidFill>
            <a:srgbClr val="0000FF"/>
          </a:solidFill>
          <a:ln w="1905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s-MY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1,562 (30%)</a:t>
            </a:r>
            <a:endParaRPr kumimoji="0" lang="en-MY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8" name="Equal 237"/>
          <p:cNvSpPr/>
          <p:nvPr/>
        </p:nvSpPr>
        <p:spPr>
          <a:xfrm>
            <a:off x="9346820" y="4604228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39" name="Equal 238"/>
          <p:cNvSpPr/>
          <p:nvPr/>
        </p:nvSpPr>
        <p:spPr>
          <a:xfrm>
            <a:off x="9354006" y="4914083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0" name="Equal 239"/>
          <p:cNvSpPr/>
          <p:nvPr/>
        </p:nvSpPr>
        <p:spPr>
          <a:xfrm>
            <a:off x="9340559" y="5304309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1" name="Equal 240"/>
          <p:cNvSpPr/>
          <p:nvPr/>
        </p:nvSpPr>
        <p:spPr>
          <a:xfrm>
            <a:off x="9335566" y="564518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2" name="Equal 241"/>
          <p:cNvSpPr/>
          <p:nvPr/>
        </p:nvSpPr>
        <p:spPr>
          <a:xfrm>
            <a:off x="9341827" y="5980956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243" name="Equal 242"/>
          <p:cNvSpPr/>
          <p:nvPr/>
        </p:nvSpPr>
        <p:spPr>
          <a:xfrm>
            <a:off x="9349013" y="6290811"/>
            <a:ext cx="306871" cy="307335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089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3214886" y="4222162"/>
            <a:ext cx="0" cy="2520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7679382" y="4402162"/>
            <a:ext cx="0" cy="234000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94472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0413" cy="563548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ms-MY" sz="12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PIHAK </a:t>
            </a:r>
            <a:r>
              <a:rPr lang="en-SG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BADAN KORPORAT </a:t>
            </a:r>
            <a:r>
              <a:rPr lang="ms-MY" sz="12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YANG TELAH MEMBEKALKAN DATA</a:t>
            </a:r>
          </a:p>
        </p:txBody>
      </p:sp>
      <p:sp>
        <p:nvSpPr>
          <p:cNvPr id="7" name="Isosceles Triangle 6">
            <a:hlinkClick r:id="rId2" action="ppaction://hlinksldjump"/>
          </p:cNvPr>
          <p:cNvSpPr/>
          <p:nvPr/>
        </p:nvSpPr>
        <p:spPr>
          <a:xfrm>
            <a:off x="190550" y="142766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60342" y="1053530"/>
          <a:ext cx="11669728" cy="5293387"/>
        </p:xfrm>
        <a:graphic>
          <a:graphicData uri="http://schemas.openxmlformats.org/drawingml/2006/table">
            <a:tbl>
              <a:tblPr/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53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25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2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BIL.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NAMA</a:t>
                      </a:r>
                      <a:r>
                        <a:rPr lang="en-US" sz="16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BADAN KORPORAT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TARIKH TERIMA DATA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Malaysian Resources Corporation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Disember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KLIA Premier Holdings Sdn. Bhd. 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November 2018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Maybank Group Malaysia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November 2018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Motosikal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&amp;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Enjin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Nasional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Sdn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Bhd. (MODENAS)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Disember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Ajinomoto (Malaysia)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November 2018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Berjaya Corporation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Gas Malaysia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(Head Office)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Oktober 2018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Far East Holdings Berhad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 Oktober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Caring Pharmacy Retail Management Sdn. Bhd.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26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Fajarbaru Builder Group Bhd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 November 2018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Damansara Reit Managers Sdn Berhad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 November 2018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Avillion Berhad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27 November 2018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Felda Global Ventures (FGV) Holdings Berhad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 November 2018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Public Bank Berhad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Maxis Berhad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B.I.G. Industries Berhad  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 november 2018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Concrete Engineering Products Berhad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Damansara Realty Berhad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November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Scicom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(MSC)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Disember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2018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</a:p>
                  </a:txBody>
                  <a:tcPr marL="6865" marR="6865" marT="686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Manulife Holdings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Januari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2019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612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0413" cy="435530"/>
          </a:xfrm>
          <a:solidFill>
            <a:schemeClr val="tx1">
              <a:lumMod val="95000"/>
              <a:lumOff val="5000"/>
            </a:schemeClr>
          </a:solidFill>
        </p:spPr>
        <p:txBody>
          <a:bodyPr>
            <a:noAutofit/>
          </a:bodyPr>
          <a:lstStyle/>
          <a:p>
            <a: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DATA YANG TELAH DITERIMA &amp; PERLU PENGEMASKINIAN SEMULA</a:t>
            </a:r>
            <a:br>
              <a:rPr lang="ms-MY" sz="1400" b="1" dirty="0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</a:br>
            <a:r>
              <a:rPr lang="ms-MY" sz="1400" i="1" dirty="0">
                <a:solidFill>
                  <a:srgbClr val="FFFF00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(Maklumat tidak lengkap)</a:t>
            </a:r>
          </a:p>
        </p:txBody>
      </p:sp>
      <p:sp>
        <p:nvSpPr>
          <p:cNvPr id="10" name="Isosceles Triangle 9">
            <a:hlinkClick r:id="rId2" action="ppaction://hlinksldjump"/>
          </p:cNvPr>
          <p:cNvSpPr/>
          <p:nvPr/>
        </p:nvSpPr>
        <p:spPr>
          <a:xfrm>
            <a:off x="118542" y="65728"/>
            <a:ext cx="330276" cy="203247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s-M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670205"/>
              </p:ext>
            </p:extLst>
          </p:nvPr>
        </p:nvGraphicFramePr>
        <p:xfrm>
          <a:off x="2710830" y="1125538"/>
          <a:ext cx="6768752" cy="1132720"/>
        </p:xfrm>
        <a:graphic>
          <a:graphicData uri="http://schemas.openxmlformats.org/drawingml/2006/table">
            <a:tbl>
              <a:tblPr/>
              <a:tblGrid>
                <a:gridCol w="576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4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9287"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BIL.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NAMA GLC/GIC/BADAN KORPORAT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</a:pPr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TARIKH TERIMA DATA</a:t>
                      </a:r>
                    </a:p>
                  </a:txBody>
                  <a:tcPr marL="6865" marR="6865" marT="686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KLCC Property Holdings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6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South Malaysia Industries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Berhad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21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4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Iskandar Waterfront City Berhad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14 </a:t>
                      </a:r>
                      <a:r>
                        <a:rPr lang="en-US" sz="16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Januari</a:t>
                      </a: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 2019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27806" y="2592289"/>
            <a:ext cx="12190413" cy="43553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vert="horz" lIns="110898" tIns="55449" rIns="110898" bIns="55449" rtlCol="0" anchor="ctr">
            <a:noAutofit/>
          </a:bodyPr>
          <a:lstStyle>
            <a:lvl1pPr algn="ctr" defTabSz="1108984" rtl="0" eaLnBrk="1" latinLnBrk="0" hangingPunct="1">
              <a:spcBef>
                <a:spcPct val="0"/>
              </a:spcBef>
              <a:buNone/>
              <a:defRPr sz="5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s-MY" sz="1400" b="1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SENARAI DATA YANG TELAH DITERIMA &amp; PERLU PENGEMASKINIAN SEMULA</a:t>
            </a:r>
            <a:br>
              <a:rPr lang="ms-MY" sz="1400" b="1">
                <a:solidFill>
                  <a:schemeClr val="bg1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</a:br>
            <a:r>
              <a:rPr lang="ms-MY" sz="1400" i="1">
                <a:solidFill>
                  <a:srgbClr val="FFFF00"/>
                </a:solidFill>
                <a:latin typeface="Arial" panose="020B0604020202020204" pitchFamily="34" charset="0"/>
                <a:ea typeface="Adobe Gothic Std B" panose="020B0800000000000000" pitchFamily="34" charset="-128"/>
                <a:cs typeface="Arial" panose="020B0604020202020204" pitchFamily="34" charset="0"/>
              </a:rPr>
              <a:t>(Maklumat tidak lengkap)</a:t>
            </a:r>
            <a:endParaRPr lang="ms-MY" sz="1400" i="1" dirty="0">
              <a:solidFill>
                <a:srgbClr val="FFFF00"/>
              </a:solidFill>
              <a:latin typeface="Arial" panose="020B0604020202020204" pitchFamily="34" charset="0"/>
              <a:ea typeface="Adobe Gothic Std B" panose="020B0800000000000000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863496"/>
              </p:ext>
            </p:extLst>
          </p:nvPr>
        </p:nvGraphicFramePr>
        <p:xfrm>
          <a:off x="1774726" y="3645818"/>
          <a:ext cx="8784976" cy="1389726"/>
        </p:xfrm>
        <a:graphic>
          <a:graphicData uri="http://schemas.openxmlformats.org/drawingml/2006/table">
            <a:tbl>
              <a:tblPr/>
              <a:tblGrid>
                <a:gridCol w="469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8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6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68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BIL.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NAMA</a:t>
                      </a:r>
                      <a:r>
                        <a:rPr lang="en-US" sz="1600" b="1" i="0" u="none" strike="noStrike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 KEMENTERIAN</a:t>
                      </a:r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TARIKH TERIMA DATA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6273" marR="6273" marT="627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ms-MY" sz="160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Kementerian Pembangunan Luar Bandar (KPLB) 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ms-MY" sz="1600" b="0" i="1" baseline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dobe Gothic Std B" panose="020B0800000000000000" pitchFamily="34" charset="-128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buFont typeface="+mj-lt"/>
                        <a:buNone/>
                      </a:pPr>
                      <a:r>
                        <a:rPr lang="ms-MY" sz="1600" b="0" i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dobe Gothic Std B" panose="020B0800000000000000" pitchFamily="34" charset="-128"/>
                          <a:cs typeface="Arial" panose="020B0604020202020204" pitchFamily="34" charset="0"/>
                        </a:rPr>
                        <a:t>- </a:t>
                      </a:r>
                      <a:r>
                        <a:rPr lang="ms-MY" sz="1600" i="1" baseline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dobe Gothic Std B" panose="020B0800000000000000" pitchFamily="34" charset="-128"/>
                          <a:cs typeface="Arial" panose="020B0604020202020204" pitchFamily="34" charset="0"/>
                        </a:rPr>
                        <a:t>Majlis Pengurusan Komuniti Kampung (MPKK</a:t>
                      </a:r>
                      <a:r>
                        <a:rPr lang="ms-MY" sz="1600" i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dobe Gothic Std B" panose="020B0800000000000000" pitchFamily="34" charset="-128"/>
                          <a:cs typeface="Arial" panose="020B0604020202020204" pitchFamily="34" charset="0"/>
                        </a:rPr>
                        <a:t>)</a:t>
                      </a:r>
                      <a:endParaRPr lang="ms-MY" sz="160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 November 2018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28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97" r="76423"/>
          <a:stretch/>
        </p:blipFill>
        <p:spPr>
          <a:xfrm>
            <a:off x="338459" y="3236501"/>
            <a:ext cx="3226118" cy="3623087"/>
          </a:xfrm>
          <a:prstGeom prst="rect">
            <a:avLst/>
          </a:prstGeom>
        </p:spPr>
      </p:pic>
      <p:sp>
        <p:nvSpPr>
          <p:cNvPr id="73" name="Flowchart: Delay 72"/>
          <p:cNvSpPr/>
          <p:nvPr/>
        </p:nvSpPr>
        <p:spPr>
          <a:xfrm flipH="1">
            <a:off x="11686357" y="6270105"/>
            <a:ext cx="504056" cy="584775"/>
          </a:xfrm>
          <a:prstGeom prst="flowChartDelay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1800" b="1" dirty="0"/>
              <a:t>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063572" y="4293890"/>
            <a:ext cx="45946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800" b="1" dirty="0">
                <a:latin typeface="Arial Black" panose="020B0A04020102020204" pitchFamily="34" charset="0"/>
                <a:ea typeface="Arial" panose="020B0604020202020204" pitchFamily="34" charset="0"/>
              </a:rPr>
              <a:t>PERSEPSI &amp; DAPATAN KAJIAN BERKAITAN GENERASI MUDA</a:t>
            </a:r>
            <a:endParaRPr lang="en-MY" sz="2800" b="1" dirty="0">
              <a:latin typeface="Arial Black" panose="020B0A040201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242786" y="252013"/>
            <a:ext cx="2660562" cy="2842536"/>
          </a:xfrm>
          <a:prstGeom prst="ellipse">
            <a:avLst/>
          </a:prstGeom>
          <a:solidFill>
            <a:srgbClr val="1839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800" b="1" noProof="1">
                <a:latin typeface="Arial" panose="020B0604020202020204" pitchFamily="34" charset="0"/>
                <a:cs typeface="Arial" panose="020B0604020202020204" pitchFamily="34" charset="0"/>
              </a:rPr>
              <a:t>“Generasi muda pentingkan diri sendiri dan tidak kisah dengan isu semasa?”</a:t>
            </a:r>
          </a:p>
          <a:p>
            <a:pPr algn="ctr"/>
            <a:endParaRPr lang="en-MY" sz="1800" b="1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0064" y="3081796"/>
            <a:ext cx="389850" cy="461665"/>
          </a:xfrm>
          <a:prstGeom prst="rect">
            <a:avLst/>
          </a:prstGeom>
          <a:noFill/>
          <a:ln w="28575">
            <a:solidFill>
              <a:srgbClr val="183945"/>
            </a:solidFill>
          </a:ln>
        </p:spPr>
        <p:txBody>
          <a:bodyPr wrap="square" rtlCol="0">
            <a:spAutoFit/>
          </a:bodyPr>
          <a:lstStyle/>
          <a:p>
            <a:r>
              <a:rPr lang="en-MY" sz="2400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7706547" y="3567140"/>
            <a:ext cx="2597282" cy="2597282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800" b="1" noProof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“Generasi muda perlu dilatih untuk menjadi pemimpin”.</a:t>
            </a:r>
          </a:p>
        </p:txBody>
      </p:sp>
      <p:sp>
        <p:nvSpPr>
          <p:cNvPr id="22" name="Oval 21"/>
          <p:cNvSpPr/>
          <p:nvPr/>
        </p:nvSpPr>
        <p:spPr>
          <a:xfrm>
            <a:off x="3179934" y="249131"/>
            <a:ext cx="2736058" cy="2955845"/>
          </a:xfrm>
          <a:prstGeom prst="ellipse">
            <a:avLst/>
          </a:prstGeom>
          <a:solidFill>
            <a:srgbClr val="1173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800" b="1" noProof="1">
                <a:latin typeface="Arial" panose="020B0604020202020204" pitchFamily="34" charset="0"/>
                <a:cs typeface="Arial" panose="020B0604020202020204" pitchFamily="34" charset="0"/>
              </a:rPr>
              <a:t>“Yang muda tidak bijak?”</a:t>
            </a:r>
          </a:p>
        </p:txBody>
      </p:sp>
      <p:sp>
        <p:nvSpPr>
          <p:cNvPr id="23" name="Oval 22"/>
          <p:cNvSpPr/>
          <p:nvPr/>
        </p:nvSpPr>
        <p:spPr>
          <a:xfrm>
            <a:off x="6343445" y="378705"/>
            <a:ext cx="2693959" cy="2781972"/>
          </a:xfrm>
          <a:prstGeom prst="ellipse">
            <a:avLst/>
          </a:prstGeom>
          <a:solidFill>
            <a:srgbClr val="F67C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800" b="1" noProof="1">
                <a:latin typeface="Arial" panose="020B0604020202020204" pitchFamily="34" charset="0"/>
                <a:cs typeface="Arial" panose="020B0604020202020204" pitchFamily="34" charset="0"/>
              </a:rPr>
              <a:t>“Belia bukan sumber tetapi liabiliti dan </a:t>
            </a:r>
            <a:r>
              <a:rPr lang="pt-BR" sz="1800" b="1" noProof="1">
                <a:latin typeface="Arial" panose="020B0604020202020204" pitchFamily="34" charset="0"/>
                <a:cs typeface="Arial" panose="020B0604020202020204" pitchFamily="34" charset="0"/>
              </a:rPr>
              <a:t>Sistem sokongan belia masih belum mencukupi?</a:t>
            </a:r>
            <a:r>
              <a:rPr lang="en-MY" sz="1800" b="1" noProof="1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4" name="Oval 23"/>
          <p:cNvSpPr/>
          <p:nvPr/>
        </p:nvSpPr>
        <p:spPr>
          <a:xfrm>
            <a:off x="9293167" y="369060"/>
            <a:ext cx="2706695" cy="2891825"/>
          </a:xfrm>
          <a:prstGeom prst="ellipse">
            <a:avLst/>
          </a:prstGeom>
          <a:solidFill>
            <a:srgbClr val="D82B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sz="1800" b="1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ms-MY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Potensi belia perlu dipertingkat serta diserlahkan ke tahap yang optimum”</a:t>
            </a:r>
            <a:endParaRPr lang="en-MY" sz="1800" b="1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82283" y="3188623"/>
            <a:ext cx="389850" cy="461665"/>
          </a:xfrm>
          <a:prstGeom prst="rect">
            <a:avLst/>
          </a:prstGeom>
          <a:noFill/>
          <a:ln w="28575">
            <a:solidFill>
              <a:srgbClr val="117369"/>
            </a:solidFill>
          </a:ln>
        </p:spPr>
        <p:txBody>
          <a:bodyPr wrap="none" rtlCol="0">
            <a:spAutoFit/>
          </a:bodyPr>
          <a:lstStyle/>
          <a:p>
            <a:r>
              <a:rPr lang="en-MY" sz="2400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11622" y="3147948"/>
            <a:ext cx="389850" cy="461665"/>
          </a:xfrm>
          <a:prstGeom prst="rect">
            <a:avLst/>
          </a:prstGeom>
          <a:noFill/>
          <a:ln w="28575">
            <a:solidFill>
              <a:srgbClr val="F67C1F"/>
            </a:solidFill>
          </a:ln>
        </p:spPr>
        <p:txBody>
          <a:bodyPr wrap="none" rtlCol="0">
            <a:spAutoFit/>
          </a:bodyPr>
          <a:lstStyle/>
          <a:p>
            <a:r>
              <a:rPr lang="en-MY" sz="2400" b="1" dirty="0"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10263" y="6138964"/>
            <a:ext cx="389850" cy="461665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txBody>
          <a:bodyPr wrap="none" rtlCol="0">
            <a:spAutoFit/>
          </a:bodyPr>
          <a:lstStyle/>
          <a:p>
            <a:r>
              <a:rPr lang="en-MY" sz="2400" b="1" dirty="0"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446036" y="3260885"/>
            <a:ext cx="389850" cy="461665"/>
          </a:xfrm>
          <a:prstGeom prst="rect">
            <a:avLst/>
          </a:prstGeom>
          <a:noFill/>
          <a:ln w="28575">
            <a:solidFill>
              <a:srgbClr val="D82B03"/>
            </a:solidFill>
          </a:ln>
        </p:spPr>
        <p:txBody>
          <a:bodyPr wrap="none" rtlCol="0">
            <a:spAutoFit/>
          </a:bodyPr>
          <a:lstStyle/>
          <a:p>
            <a:r>
              <a:rPr lang="en-MY" sz="2400" b="1" dirty="0"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38A640F-6B14-4E96-996A-4A1271BA740A}"/>
              </a:ext>
            </a:extLst>
          </p:cNvPr>
          <p:cNvSpPr/>
          <p:nvPr/>
        </p:nvSpPr>
        <p:spPr>
          <a:xfrm>
            <a:off x="2857624" y="2537974"/>
            <a:ext cx="3309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(</a:t>
            </a:r>
            <a:r>
              <a:rPr lang="en-MY" sz="1400" i="1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Lintong</a:t>
            </a:r>
            <a:r>
              <a:rPr lang="en-MY" sz="14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, 2013)</a:t>
            </a:r>
            <a:endParaRPr lang="en-MY" sz="1400" dirty="0">
              <a:solidFill>
                <a:schemeClr val="bg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89262D-116C-453B-B16B-EA23F16FA80F}"/>
              </a:ext>
            </a:extLst>
          </p:cNvPr>
          <p:cNvSpPr/>
          <p:nvPr/>
        </p:nvSpPr>
        <p:spPr>
          <a:xfrm>
            <a:off x="-104602" y="2462565"/>
            <a:ext cx="330961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05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(Global Shapers Survey, 2016)</a:t>
            </a:r>
            <a:endParaRPr lang="en-MY" sz="1050" dirty="0">
              <a:solidFill>
                <a:schemeClr val="bg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EF26EA6-7E42-4F52-B54E-DDCAA4D1D11E}"/>
              </a:ext>
            </a:extLst>
          </p:cNvPr>
          <p:cNvSpPr/>
          <p:nvPr/>
        </p:nvSpPr>
        <p:spPr>
          <a:xfrm>
            <a:off x="6003400" y="2667683"/>
            <a:ext cx="3309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(IYRES, 2015)</a:t>
            </a:r>
            <a:endParaRPr lang="en-MY" sz="1400" dirty="0">
              <a:solidFill>
                <a:schemeClr val="bg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842F8D-6AC1-4BFD-99FF-7C1BC232AEAD}"/>
              </a:ext>
            </a:extLst>
          </p:cNvPr>
          <p:cNvSpPr/>
          <p:nvPr/>
        </p:nvSpPr>
        <p:spPr>
          <a:xfrm>
            <a:off x="8946010" y="2840678"/>
            <a:ext cx="33096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MY" sz="1400" i="1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(IYRES, 2017)</a:t>
            </a:r>
            <a:endParaRPr lang="en-MY" sz="14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D8B855-E1F9-41F6-9CCE-41451E343D0E}"/>
              </a:ext>
            </a:extLst>
          </p:cNvPr>
          <p:cNvSpPr/>
          <p:nvPr/>
        </p:nvSpPr>
        <p:spPr>
          <a:xfrm>
            <a:off x="3557766" y="5503659"/>
            <a:ext cx="6092825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defTabSz="914309">
              <a:buSzPct val="25000"/>
            </a:pPr>
            <a:r>
              <a:rPr lang="ms-MY" sz="1400" dirty="0">
                <a:solidFill>
                  <a:schemeClr val="bg1"/>
                </a:solidFill>
              </a:rPr>
              <a:t>(Berita Harian. </a:t>
            </a:r>
          </a:p>
          <a:p>
            <a:pPr algn="r" defTabSz="914309">
              <a:buSzPct val="25000"/>
            </a:pPr>
            <a:r>
              <a:rPr lang="ms-MY" sz="1400" dirty="0">
                <a:solidFill>
                  <a:schemeClr val="bg1"/>
                </a:solidFill>
              </a:rPr>
              <a:t>5 oktober 2018)</a:t>
            </a:r>
            <a:endParaRPr lang="en" sz="14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676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9502686"/>
              </p:ext>
            </p:extLst>
          </p:nvPr>
        </p:nvGraphicFramePr>
        <p:xfrm>
          <a:off x="1558703" y="4725939"/>
          <a:ext cx="10085916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183">
                  <a:extLst>
                    <a:ext uri="{9D8B030D-6E8A-4147-A177-3AD203B41FA5}">
                      <a16:colId xmlns:a16="http://schemas.microsoft.com/office/drawing/2014/main" val="1579111415"/>
                    </a:ext>
                  </a:extLst>
                </a:gridCol>
                <a:gridCol w="2017183">
                  <a:extLst>
                    <a:ext uri="{9D8B030D-6E8A-4147-A177-3AD203B41FA5}">
                      <a16:colId xmlns:a16="http://schemas.microsoft.com/office/drawing/2014/main" val="1450250429"/>
                    </a:ext>
                  </a:extLst>
                </a:gridCol>
                <a:gridCol w="2017183">
                  <a:extLst>
                    <a:ext uri="{9D8B030D-6E8A-4147-A177-3AD203B41FA5}">
                      <a16:colId xmlns:a16="http://schemas.microsoft.com/office/drawing/2014/main" val="4128974129"/>
                    </a:ext>
                  </a:extLst>
                </a:gridCol>
                <a:gridCol w="2207207">
                  <a:extLst>
                    <a:ext uri="{9D8B030D-6E8A-4147-A177-3AD203B41FA5}">
                      <a16:colId xmlns:a16="http://schemas.microsoft.com/office/drawing/2014/main" val="3806272133"/>
                    </a:ext>
                  </a:extLst>
                </a:gridCol>
                <a:gridCol w="1827160">
                  <a:extLst>
                    <a:ext uri="{9D8B030D-6E8A-4147-A177-3AD203B41FA5}">
                      <a16:colId xmlns:a16="http://schemas.microsoft.com/office/drawing/2014/main" val="3605305081"/>
                    </a:ext>
                  </a:extLst>
                </a:gridCol>
              </a:tblGrid>
              <a:tr h="157089">
                <a:tc gridSpan="5">
                  <a:txBody>
                    <a:bodyPr/>
                    <a:lstStyle/>
                    <a:p>
                      <a:pPr algn="ctr"/>
                      <a:r>
                        <a:rPr lang="en-MY" sz="1200" dirty="0" err="1">
                          <a:solidFill>
                            <a:schemeClr val="tx1"/>
                          </a:solidFill>
                        </a:rPr>
                        <a:t>Perbandingan</a:t>
                      </a:r>
                      <a:r>
                        <a:rPr lang="en-MY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sz="1200" dirty="0" err="1">
                          <a:solidFill>
                            <a:schemeClr val="tx1"/>
                          </a:solidFill>
                        </a:rPr>
                        <a:t>nilai</a:t>
                      </a:r>
                      <a:r>
                        <a:rPr lang="en-MY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sz="1200" dirty="0" err="1">
                          <a:solidFill>
                            <a:schemeClr val="tx1"/>
                          </a:solidFill>
                        </a:rPr>
                        <a:t>Skor</a:t>
                      </a:r>
                      <a:r>
                        <a:rPr lang="en-MY" sz="120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en-MY" sz="1200" dirty="0" err="1">
                          <a:solidFill>
                            <a:schemeClr val="tx1"/>
                          </a:solidFill>
                        </a:rPr>
                        <a:t>dari</a:t>
                      </a:r>
                      <a:r>
                        <a:rPr lang="en-MY" sz="12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MY" sz="1200" dirty="0" err="1">
                          <a:solidFill>
                            <a:schemeClr val="tx1"/>
                          </a:solidFill>
                        </a:rPr>
                        <a:t>tahun</a:t>
                      </a:r>
                      <a:r>
                        <a:rPr lang="en-MY" sz="1200" dirty="0">
                          <a:solidFill>
                            <a:schemeClr val="tx1"/>
                          </a:solidFill>
                        </a:rPr>
                        <a:t> 2015-2016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66002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0.55</a:t>
                      </a:r>
                      <a:endParaRPr lang="en-MY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1.77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0.80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1.41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0.66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1032550"/>
                  </a:ext>
                </a:extLst>
              </a:tr>
              <a:tr h="157089">
                <a:tc gridSpan="5">
                  <a:txBody>
                    <a:bodyPr/>
                    <a:lstStyle/>
                    <a:p>
                      <a:pPr marL="0" marR="0" indent="0" algn="ctr" defTabSz="91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Perbandingan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nilai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Skor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dari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200" b="1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tahun</a:t>
                      </a:r>
                      <a:r>
                        <a:rPr lang="en-US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2016-2017</a:t>
                      </a:r>
                      <a:endParaRPr lang="en-MY" sz="12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MY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8642429"/>
                  </a:ext>
                </a:extLst>
              </a:tr>
              <a:tr h="16357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2.64</a:t>
                      </a:r>
                      <a:endParaRPr lang="en-MY" sz="14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0.23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3.79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1.87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4.62</a:t>
                      </a:r>
                      <a:endParaRPr lang="en-MY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1558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940" y="1"/>
            <a:ext cx="2850906" cy="3111216"/>
          </a:xfrm>
          <a:custGeom>
            <a:avLst/>
            <a:gdLst>
              <a:gd name="connsiteX0" fmla="*/ 0 w 3164114"/>
              <a:gd name="connsiteY0" fmla="*/ 0 h 3106057"/>
              <a:gd name="connsiteX1" fmla="*/ 3164114 w 3164114"/>
              <a:gd name="connsiteY1" fmla="*/ 0 h 3106057"/>
              <a:gd name="connsiteX2" fmla="*/ 3164114 w 3164114"/>
              <a:gd name="connsiteY2" fmla="*/ 3106057 h 3106057"/>
              <a:gd name="connsiteX3" fmla="*/ 0 w 3164114"/>
              <a:gd name="connsiteY3" fmla="*/ 3106057 h 3106057"/>
              <a:gd name="connsiteX4" fmla="*/ 0 w 3164114"/>
              <a:gd name="connsiteY4" fmla="*/ 0 h 3106057"/>
              <a:gd name="connsiteX0" fmla="*/ 0 w 3164114"/>
              <a:gd name="connsiteY0" fmla="*/ 0 h 3106057"/>
              <a:gd name="connsiteX1" fmla="*/ 3164114 w 3164114"/>
              <a:gd name="connsiteY1" fmla="*/ 0 h 3106057"/>
              <a:gd name="connsiteX2" fmla="*/ 1596571 w 3164114"/>
              <a:gd name="connsiteY2" fmla="*/ 1524000 h 3106057"/>
              <a:gd name="connsiteX3" fmla="*/ 0 w 3164114"/>
              <a:gd name="connsiteY3" fmla="*/ 3106057 h 3106057"/>
              <a:gd name="connsiteX4" fmla="*/ 0 w 3164114"/>
              <a:gd name="connsiteY4" fmla="*/ 0 h 3106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4114" h="3106057">
                <a:moveTo>
                  <a:pt x="0" y="0"/>
                </a:moveTo>
                <a:lnTo>
                  <a:pt x="3164114" y="0"/>
                </a:lnTo>
                <a:lnTo>
                  <a:pt x="1596571" y="1524000"/>
                </a:lnTo>
                <a:lnTo>
                  <a:pt x="0" y="3106057"/>
                </a:lnTo>
                <a:lnTo>
                  <a:pt x="0" y="0"/>
                </a:lnTo>
                <a:close/>
              </a:path>
            </a:pathLst>
          </a:custGeom>
          <a:solidFill>
            <a:srgbClr val="424651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MY" sz="1800">
              <a:solidFill>
                <a:prstClr val="white"/>
              </a:solidFill>
            </a:endParaRPr>
          </a:p>
        </p:txBody>
      </p:sp>
      <p:sp>
        <p:nvSpPr>
          <p:cNvPr id="6" name="Shape 246"/>
          <p:cNvSpPr txBox="1"/>
          <p:nvPr/>
        </p:nvSpPr>
        <p:spPr>
          <a:xfrm rot="18801069">
            <a:off x="-1328056" y="1023351"/>
            <a:ext cx="4841905" cy="396569"/>
          </a:xfrm>
          <a:prstGeom prst="rect">
            <a:avLst/>
          </a:prstGeom>
          <a:solidFill>
            <a:srgbClr val="92D050">
              <a:alpha val="86000"/>
            </a:srgbClr>
          </a:solidFill>
          <a:ln>
            <a:noFill/>
          </a:ln>
        </p:spPr>
        <p:txBody>
          <a:bodyPr lIns="121884" tIns="60925" rIns="121884" bIns="60925" anchor="t" anchorCtr="0">
            <a:noAutofit/>
          </a:bodyPr>
          <a:lstStyle/>
          <a:p>
            <a:pPr algn="ctr" defTabSz="914309">
              <a:buSzPct val="25000"/>
            </a:pPr>
            <a:r>
              <a:rPr lang="en" sz="1400" b="1" dirty="0">
                <a:solidFill>
                  <a:prstClr val="white"/>
                </a:solidFill>
                <a:latin typeface="Arial"/>
                <a:ea typeface="Arial"/>
                <a:cs typeface="Arial"/>
                <a:sym typeface="Arial"/>
              </a:rPr>
              <a:t>DOMAIN POTENSI DIRI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23342" y="5884880"/>
            <a:ext cx="12190413" cy="974708"/>
            <a:chOff x="-23345" y="5144941"/>
            <a:chExt cx="12192000" cy="1094624"/>
          </a:xfrm>
          <a:solidFill>
            <a:schemeClr val="bg1">
              <a:lumMod val="85000"/>
            </a:schemeClr>
          </a:solidFill>
        </p:grpSpPr>
        <p:sp>
          <p:nvSpPr>
            <p:cNvPr id="10" name="Rectangle 9"/>
            <p:cNvSpPr/>
            <p:nvPr/>
          </p:nvSpPr>
          <p:spPr>
            <a:xfrm>
              <a:off x="-23345" y="5144941"/>
              <a:ext cx="12192000" cy="1094624"/>
            </a:xfrm>
            <a:prstGeom prst="rect">
              <a:avLst/>
            </a:prstGeom>
            <a:grpFill/>
            <a:ln w="15875" cap="flat" cmpd="sng" algn="ctr">
              <a:noFill/>
              <a:prstDash val="solid"/>
            </a:ln>
            <a:effectLst/>
          </p:spPr>
          <p:txBody>
            <a:bodyPr rot="0" spcFirstLastPara="0" vert="horz" wrap="square" lIns="91428" tIns="45714" rIns="91428" bIns="4571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914309">
                <a:defRPr/>
              </a:pPr>
              <a:endParaRPr lang="en-MY" sz="1800" kern="0">
                <a:solidFill>
                  <a:sysClr val="window" lastClr="FFFFFF"/>
                </a:solidFill>
                <a:latin typeface="Tw Cen MT" panose="020B0602020104020603"/>
              </a:endParaRPr>
            </a:p>
          </p:txBody>
        </p:sp>
        <p:pic>
          <p:nvPicPr>
            <p:cNvPr id="11" name="Picture 10" descr="N:\1. RESEARCH RIZAL\2.PENYELIDIK EKSEKUTIF\7.RIZAL SHAM\9.KAJIAN TAHUN 2017\1.PENYELIDIKAN\2.PENILAIAN OUTCOME IBM17\19.BUKU DAN LAPORAN AKHIR\COVER\scale-ibm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3604" y="5165915"/>
              <a:ext cx="5578099" cy="1052677"/>
            </a:xfrm>
            <a:prstGeom prst="rect">
              <a:avLst/>
            </a:prstGeom>
            <a:grpFill/>
            <a:ln>
              <a:noFill/>
            </a:ln>
          </p:spPr>
        </p:pic>
      </p:grpSp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4265017487"/>
              </p:ext>
            </p:extLst>
          </p:nvPr>
        </p:nvGraphicFramePr>
        <p:xfrm>
          <a:off x="1092896" y="1515907"/>
          <a:ext cx="10808554" cy="331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2" name="Straight Connector 21"/>
          <p:cNvCxnSpPr/>
          <p:nvPr/>
        </p:nvCxnSpPr>
        <p:spPr>
          <a:xfrm flipV="1">
            <a:off x="-178501" y="-127811"/>
            <a:ext cx="3033347" cy="3239028"/>
          </a:xfrm>
          <a:prstGeom prst="line">
            <a:avLst/>
          </a:prstGeom>
          <a:ln w="57150">
            <a:solidFill>
              <a:srgbClr val="DC36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273852" y="6345598"/>
            <a:ext cx="2742843" cy="365077"/>
          </a:xfrm>
        </p:spPr>
        <p:txBody>
          <a:bodyPr/>
          <a:lstStyle/>
          <a:p>
            <a:fld id="{BE171A9E-DF48-4B4D-BD69-D6DB422E5A5D}" type="slidenum">
              <a:rPr lang="en-MY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MY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Shape 155"/>
          <p:cNvSpPr txBox="1">
            <a:spLocks noGrp="1"/>
          </p:cNvSpPr>
          <p:nvPr>
            <p:ph type="title"/>
          </p:nvPr>
        </p:nvSpPr>
        <p:spPr>
          <a:xfrm>
            <a:off x="3198156" y="351635"/>
            <a:ext cx="7441726" cy="534664"/>
          </a:xfrm>
          <a:prstGeom prst="rect">
            <a:avLst/>
          </a:prstGeom>
        </p:spPr>
        <p:txBody>
          <a:bodyPr vert="horz" lIns="121884" tIns="121884" rIns="121884" bIns="121884" rtlCol="0" anchor="ctr" anchorCtr="0">
            <a:noAutofit/>
          </a:bodyPr>
          <a:lstStyle/>
          <a:p>
            <a:pPr algn="ctr"/>
            <a:r>
              <a:rPr lang="es-ES" sz="1800" b="1" dirty="0">
                <a:solidFill>
                  <a:schemeClr val="accent1">
                    <a:lumMod val="75000"/>
                  </a:schemeClr>
                </a:solidFill>
              </a:rPr>
              <a:t>PENCAPAIAN DOMAIN DAN INDIKATOR BAGI TAHUN 2015, 2016 DAN 2017</a:t>
            </a:r>
          </a:p>
        </p:txBody>
      </p:sp>
      <p:sp>
        <p:nvSpPr>
          <p:cNvPr id="15" name="Oval 14"/>
          <p:cNvSpPr/>
          <p:nvPr/>
        </p:nvSpPr>
        <p:spPr>
          <a:xfrm>
            <a:off x="11644619" y="6338598"/>
            <a:ext cx="372077" cy="37207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09"/>
            <a:endParaRPr lang="en-MY" sz="1800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8703" y="1631186"/>
            <a:ext cx="1440160" cy="425299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7" name="Freeform 16"/>
          <p:cNvSpPr/>
          <p:nvPr/>
        </p:nvSpPr>
        <p:spPr>
          <a:xfrm>
            <a:off x="2271018" y="5692053"/>
            <a:ext cx="116538" cy="74786"/>
          </a:xfrm>
          <a:custGeom>
            <a:avLst/>
            <a:gdLst/>
            <a:ahLst/>
            <a:cxnLst/>
            <a:rect l="l" t="t" r="r" b="b"/>
            <a:pathLst>
              <a:path w="454117" h="291570">
                <a:moveTo>
                  <a:pt x="227058" y="0"/>
                </a:moveTo>
                <a:cubicBezTo>
                  <a:pt x="231941" y="0"/>
                  <a:pt x="236167" y="1784"/>
                  <a:pt x="239735" y="5352"/>
                </a:cubicBezTo>
                <a:lnTo>
                  <a:pt x="448765" y="214100"/>
                </a:lnTo>
                <a:cubicBezTo>
                  <a:pt x="452333" y="217668"/>
                  <a:pt x="454117" y="221941"/>
                  <a:pt x="454117" y="226918"/>
                </a:cubicBezTo>
                <a:cubicBezTo>
                  <a:pt x="454117" y="231895"/>
                  <a:pt x="452333" y="236167"/>
                  <a:pt x="448765" y="239735"/>
                </a:cubicBezTo>
                <a:lnTo>
                  <a:pt x="402000" y="286218"/>
                </a:lnTo>
                <a:cubicBezTo>
                  <a:pt x="398432" y="289786"/>
                  <a:pt x="394206" y="291570"/>
                  <a:pt x="389324" y="291570"/>
                </a:cubicBezTo>
                <a:cubicBezTo>
                  <a:pt x="384441" y="291570"/>
                  <a:pt x="380215" y="289786"/>
                  <a:pt x="376647" y="286218"/>
                </a:cubicBezTo>
                <a:lnTo>
                  <a:pt x="227058" y="136630"/>
                </a:lnTo>
                <a:lnTo>
                  <a:pt x="77470" y="286218"/>
                </a:lnTo>
                <a:cubicBezTo>
                  <a:pt x="73901" y="289786"/>
                  <a:pt x="69676" y="291570"/>
                  <a:pt x="64793" y="291570"/>
                </a:cubicBezTo>
                <a:cubicBezTo>
                  <a:pt x="59910" y="291570"/>
                  <a:pt x="55684" y="289786"/>
                  <a:pt x="52117" y="286218"/>
                </a:cubicBezTo>
                <a:lnTo>
                  <a:pt x="5353" y="239735"/>
                </a:lnTo>
                <a:cubicBezTo>
                  <a:pt x="1784" y="236167"/>
                  <a:pt x="0" y="231895"/>
                  <a:pt x="0" y="226918"/>
                </a:cubicBezTo>
                <a:cubicBezTo>
                  <a:pt x="0" y="221941"/>
                  <a:pt x="1784" y="217668"/>
                  <a:pt x="5353" y="214100"/>
                </a:cubicBezTo>
                <a:lnTo>
                  <a:pt x="214382" y="5352"/>
                </a:lnTo>
                <a:cubicBezTo>
                  <a:pt x="217950" y="1784"/>
                  <a:pt x="222175" y="0"/>
                  <a:pt x="227058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Freeform 17"/>
          <p:cNvSpPr/>
          <p:nvPr/>
        </p:nvSpPr>
        <p:spPr>
          <a:xfrm>
            <a:off x="2271018" y="5141361"/>
            <a:ext cx="116538" cy="74786"/>
          </a:xfrm>
          <a:custGeom>
            <a:avLst/>
            <a:gdLst/>
            <a:ahLst/>
            <a:cxnLst/>
            <a:rect l="l" t="t" r="r" b="b"/>
            <a:pathLst>
              <a:path w="454118" h="291570">
                <a:moveTo>
                  <a:pt x="64793" y="0"/>
                </a:moveTo>
                <a:cubicBezTo>
                  <a:pt x="69676" y="0"/>
                  <a:pt x="73901" y="1784"/>
                  <a:pt x="77470" y="5352"/>
                </a:cubicBezTo>
                <a:lnTo>
                  <a:pt x="227058" y="154940"/>
                </a:lnTo>
                <a:lnTo>
                  <a:pt x="376647" y="5352"/>
                </a:lnTo>
                <a:cubicBezTo>
                  <a:pt x="380214" y="1784"/>
                  <a:pt x="384440" y="0"/>
                  <a:pt x="389324" y="0"/>
                </a:cubicBezTo>
                <a:cubicBezTo>
                  <a:pt x="394206" y="0"/>
                  <a:pt x="398432" y="1784"/>
                  <a:pt x="402000" y="5352"/>
                </a:cubicBezTo>
                <a:lnTo>
                  <a:pt x="448765" y="51834"/>
                </a:lnTo>
                <a:cubicBezTo>
                  <a:pt x="452333" y="55403"/>
                  <a:pt x="454118" y="59675"/>
                  <a:pt x="454118" y="64652"/>
                </a:cubicBezTo>
                <a:cubicBezTo>
                  <a:pt x="454118" y="69629"/>
                  <a:pt x="452333" y="73902"/>
                  <a:pt x="448765" y="77470"/>
                </a:cubicBezTo>
                <a:lnTo>
                  <a:pt x="239735" y="286217"/>
                </a:lnTo>
                <a:cubicBezTo>
                  <a:pt x="236167" y="289786"/>
                  <a:pt x="231941" y="291570"/>
                  <a:pt x="227058" y="291570"/>
                </a:cubicBezTo>
                <a:cubicBezTo>
                  <a:pt x="222175" y="291570"/>
                  <a:pt x="217949" y="289786"/>
                  <a:pt x="214382" y="286217"/>
                </a:cubicBezTo>
                <a:lnTo>
                  <a:pt x="5353" y="77470"/>
                </a:lnTo>
                <a:cubicBezTo>
                  <a:pt x="1784" y="73902"/>
                  <a:pt x="0" y="69629"/>
                  <a:pt x="0" y="64652"/>
                </a:cubicBezTo>
                <a:cubicBezTo>
                  <a:pt x="0" y="59675"/>
                  <a:pt x="1784" y="55403"/>
                  <a:pt x="5353" y="51834"/>
                </a:cubicBezTo>
                <a:lnTo>
                  <a:pt x="52117" y="5352"/>
                </a:lnTo>
                <a:cubicBezTo>
                  <a:pt x="55684" y="1784"/>
                  <a:pt x="59910" y="0"/>
                  <a:pt x="6479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Freeform 18"/>
          <p:cNvSpPr/>
          <p:nvPr/>
        </p:nvSpPr>
        <p:spPr>
          <a:xfrm>
            <a:off x="4222998" y="5692053"/>
            <a:ext cx="116538" cy="74786"/>
          </a:xfrm>
          <a:custGeom>
            <a:avLst/>
            <a:gdLst/>
            <a:ahLst/>
            <a:cxnLst/>
            <a:rect l="l" t="t" r="r" b="b"/>
            <a:pathLst>
              <a:path w="454118" h="291570">
                <a:moveTo>
                  <a:pt x="64793" y="0"/>
                </a:moveTo>
                <a:cubicBezTo>
                  <a:pt x="69676" y="0"/>
                  <a:pt x="73901" y="1784"/>
                  <a:pt x="77470" y="5352"/>
                </a:cubicBezTo>
                <a:lnTo>
                  <a:pt x="227058" y="154940"/>
                </a:lnTo>
                <a:lnTo>
                  <a:pt x="376647" y="5352"/>
                </a:lnTo>
                <a:cubicBezTo>
                  <a:pt x="380214" y="1784"/>
                  <a:pt x="384440" y="0"/>
                  <a:pt x="389324" y="0"/>
                </a:cubicBezTo>
                <a:cubicBezTo>
                  <a:pt x="394206" y="0"/>
                  <a:pt x="398432" y="1784"/>
                  <a:pt x="402000" y="5352"/>
                </a:cubicBezTo>
                <a:lnTo>
                  <a:pt x="448765" y="51834"/>
                </a:lnTo>
                <a:cubicBezTo>
                  <a:pt x="452333" y="55403"/>
                  <a:pt x="454118" y="59675"/>
                  <a:pt x="454118" y="64652"/>
                </a:cubicBezTo>
                <a:cubicBezTo>
                  <a:pt x="454118" y="69629"/>
                  <a:pt x="452333" y="73902"/>
                  <a:pt x="448765" y="77470"/>
                </a:cubicBezTo>
                <a:lnTo>
                  <a:pt x="239735" y="286217"/>
                </a:lnTo>
                <a:cubicBezTo>
                  <a:pt x="236167" y="289786"/>
                  <a:pt x="231941" y="291570"/>
                  <a:pt x="227058" y="291570"/>
                </a:cubicBezTo>
                <a:cubicBezTo>
                  <a:pt x="222175" y="291570"/>
                  <a:pt x="217949" y="289786"/>
                  <a:pt x="214382" y="286217"/>
                </a:cubicBezTo>
                <a:lnTo>
                  <a:pt x="5353" y="77470"/>
                </a:lnTo>
                <a:cubicBezTo>
                  <a:pt x="1784" y="73902"/>
                  <a:pt x="0" y="69629"/>
                  <a:pt x="0" y="64652"/>
                </a:cubicBezTo>
                <a:cubicBezTo>
                  <a:pt x="0" y="59675"/>
                  <a:pt x="1784" y="55403"/>
                  <a:pt x="5353" y="51834"/>
                </a:cubicBezTo>
                <a:lnTo>
                  <a:pt x="52117" y="5352"/>
                </a:lnTo>
                <a:cubicBezTo>
                  <a:pt x="55684" y="1784"/>
                  <a:pt x="59910" y="0"/>
                  <a:pt x="6479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Freeform 19"/>
          <p:cNvSpPr/>
          <p:nvPr/>
        </p:nvSpPr>
        <p:spPr>
          <a:xfrm>
            <a:off x="4228185" y="5092776"/>
            <a:ext cx="116538" cy="74786"/>
          </a:xfrm>
          <a:custGeom>
            <a:avLst/>
            <a:gdLst/>
            <a:ahLst/>
            <a:cxnLst/>
            <a:rect l="l" t="t" r="r" b="b"/>
            <a:pathLst>
              <a:path w="454117" h="291570">
                <a:moveTo>
                  <a:pt x="227058" y="0"/>
                </a:moveTo>
                <a:cubicBezTo>
                  <a:pt x="231941" y="0"/>
                  <a:pt x="236167" y="1784"/>
                  <a:pt x="239735" y="5352"/>
                </a:cubicBezTo>
                <a:lnTo>
                  <a:pt x="448765" y="214100"/>
                </a:lnTo>
                <a:cubicBezTo>
                  <a:pt x="452333" y="217668"/>
                  <a:pt x="454117" y="221941"/>
                  <a:pt x="454117" y="226918"/>
                </a:cubicBezTo>
                <a:cubicBezTo>
                  <a:pt x="454117" y="231895"/>
                  <a:pt x="452333" y="236167"/>
                  <a:pt x="448765" y="239735"/>
                </a:cubicBezTo>
                <a:lnTo>
                  <a:pt x="402000" y="286218"/>
                </a:lnTo>
                <a:cubicBezTo>
                  <a:pt x="398432" y="289786"/>
                  <a:pt x="394206" y="291570"/>
                  <a:pt x="389324" y="291570"/>
                </a:cubicBezTo>
                <a:cubicBezTo>
                  <a:pt x="384441" y="291570"/>
                  <a:pt x="380215" y="289786"/>
                  <a:pt x="376647" y="286218"/>
                </a:cubicBezTo>
                <a:lnTo>
                  <a:pt x="227058" y="136630"/>
                </a:lnTo>
                <a:lnTo>
                  <a:pt x="77470" y="286218"/>
                </a:lnTo>
                <a:cubicBezTo>
                  <a:pt x="73901" y="289786"/>
                  <a:pt x="69676" y="291570"/>
                  <a:pt x="64793" y="291570"/>
                </a:cubicBezTo>
                <a:cubicBezTo>
                  <a:pt x="59910" y="291570"/>
                  <a:pt x="55684" y="289786"/>
                  <a:pt x="52117" y="286218"/>
                </a:cubicBezTo>
                <a:lnTo>
                  <a:pt x="5353" y="239735"/>
                </a:lnTo>
                <a:cubicBezTo>
                  <a:pt x="1784" y="236167"/>
                  <a:pt x="0" y="231895"/>
                  <a:pt x="0" y="226918"/>
                </a:cubicBezTo>
                <a:cubicBezTo>
                  <a:pt x="0" y="221941"/>
                  <a:pt x="1784" y="217668"/>
                  <a:pt x="5353" y="214100"/>
                </a:cubicBezTo>
                <a:lnTo>
                  <a:pt x="214382" y="5352"/>
                </a:lnTo>
                <a:cubicBezTo>
                  <a:pt x="217950" y="1784"/>
                  <a:pt x="222175" y="0"/>
                  <a:pt x="227058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Freeform 22"/>
          <p:cNvSpPr/>
          <p:nvPr/>
        </p:nvSpPr>
        <p:spPr>
          <a:xfrm>
            <a:off x="6239222" y="5130169"/>
            <a:ext cx="116538" cy="74786"/>
          </a:xfrm>
          <a:custGeom>
            <a:avLst/>
            <a:gdLst/>
            <a:ahLst/>
            <a:cxnLst/>
            <a:rect l="l" t="t" r="r" b="b"/>
            <a:pathLst>
              <a:path w="454118" h="291570">
                <a:moveTo>
                  <a:pt x="64793" y="0"/>
                </a:moveTo>
                <a:cubicBezTo>
                  <a:pt x="69676" y="0"/>
                  <a:pt x="73901" y="1784"/>
                  <a:pt x="77470" y="5352"/>
                </a:cubicBezTo>
                <a:lnTo>
                  <a:pt x="227058" y="154940"/>
                </a:lnTo>
                <a:lnTo>
                  <a:pt x="376647" y="5352"/>
                </a:lnTo>
                <a:cubicBezTo>
                  <a:pt x="380214" y="1784"/>
                  <a:pt x="384440" y="0"/>
                  <a:pt x="389324" y="0"/>
                </a:cubicBezTo>
                <a:cubicBezTo>
                  <a:pt x="394206" y="0"/>
                  <a:pt x="398432" y="1784"/>
                  <a:pt x="402000" y="5352"/>
                </a:cubicBezTo>
                <a:lnTo>
                  <a:pt x="448765" y="51834"/>
                </a:lnTo>
                <a:cubicBezTo>
                  <a:pt x="452333" y="55403"/>
                  <a:pt x="454118" y="59675"/>
                  <a:pt x="454118" y="64652"/>
                </a:cubicBezTo>
                <a:cubicBezTo>
                  <a:pt x="454118" y="69629"/>
                  <a:pt x="452333" y="73902"/>
                  <a:pt x="448765" y="77470"/>
                </a:cubicBezTo>
                <a:lnTo>
                  <a:pt x="239735" y="286217"/>
                </a:lnTo>
                <a:cubicBezTo>
                  <a:pt x="236167" y="289786"/>
                  <a:pt x="231941" y="291570"/>
                  <a:pt x="227058" y="291570"/>
                </a:cubicBezTo>
                <a:cubicBezTo>
                  <a:pt x="222175" y="291570"/>
                  <a:pt x="217949" y="289786"/>
                  <a:pt x="214382" y="286217"/>
                </a:cubicBezTo>
                <a:lnTo>
                  <a:pt x="5353" y="77470"/>
                </a:lnTo>
                <a:cubicBezTo>
                  <a:pt x="1784" y="73902"/>
                  <a:pt x="0" y="69629"/>
                  <a:pt x="0" y="64652"/>
                </a:cubicBezTo>
                <a:cubicBezTo>
                  <a:pt x="0" y="59675"/>
                  <a:pt x="1784" y="55403"/>
                  <a:pt x="5353" y="51834"/>
                </a:cubicBezTo>
                <a:lnTo>
                  <a:pt x="52117" y="5352"/>
                </a:lnTo>
                <a:cubicBezTo>
                  <a:pt x="55684" y="1784"/>
                  <a:pt x="59910" y="0"/>
                  <a:pt x="6479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Freeform 23"/>
          <p:cNvSpPr/>
          <p:nvPr/>
        </p:nvSpPr>
        <p:spPr>
          <a:xfrm>
            <a:off x="6239222" y="5721758"/>
            <a:ext cx="116538" cy="74786"/>
          </a:xfrm>
          <a:custGeom>
            <a:avLst/>
            <a:gdLst/>
            <a:ahLst/>
            <a:cxnLst/>
            <a:rect l="l" t="t" r="r" b="b"/>
            <a:pathLst>
              <a:path w="454118" h="291570">
                <a:moveTo>
                  <a:pt x="64793" y="0"/>
                </a:moveTo>
                <a:cubicBezTo>
                  <a:pt x="69676" y="0"/>
                  <a:pt x="73901" y="1784"/>
                  <a:pt x="77470" y="5352"/>
                </a:cubicBezTo>
                <a:lnTo>
                  <a:pt x="227058" y="154940"/>
                </a:lnTo>
                <a:lnTo>
                  <a:pt x="376647" y="5352"/>
                </a:lnTo>
                <a:cubicBezTo>
                  <a:pt x="380214" y="1784"/>
                  <a:pt x="384440" y="0"/>
                  <a:pt x="389324" y="0"/>
                </a:cubicBezTo>
                <a:cubicBezTo>
                  <a:pt x="394206" y="0"/>
                  <a:pt x="398432" y="1784"/>
                  <a:pt x="402000" y="5352"/>
                </a:cubicBezTo>
                <a:lnTo>
                  <a:pt x="448765" y="51834"/>
                </a:lnTo>
                <a:cubicBezTo>
                  <a:pt x="452333" y="55403"/>
                  <a:pt x="454118" y="59675"/>
                  <a:pt x="454118" y="64652"/>
                </a:cubicBezTo>
                <a:cubicBezTo>
                  <a:pt x="454118" y="69629"/>
                  <a:pt x="452333" y="73902"/>
                  <a:pt x="448765" y="77470"/>
                </a:cubicBezTo>
                <a:lnTo>
                  <a:pt x="239735" y="286217"/>
                </a:lnTo>
                <a:cubicBezTo>
                  <a:pt x="236167" y="289786"/>
                  <a:pt x="231941" y="291570"/>
                  <a:pt x="227058" y="291570"/>
                </a:cubicBezTo>
                <a:cubicBezTo>
                  <a:pt x="222175" y="291570"/>
                  <a:pt x="217949" y="289786"/>
                  <a:pt x="214382" y="286217"/>
                </a:cubicBezTo>
                <a:lnTo>
                  <a:pt x="5353" y="77470"/>
                </a:lnTo>
                <a:cubicBezTo>
                  <a:pt x="1784" y="73902"/>
                  <a:pt x="0" y="69629"/>
                  <a:pt x="0" y="64652"/>
                </a:cubicBezTo>
                <a:cubicBezTo>
                  <a:pt x="0" y="59675"/>
                  <a:pt x="1784" y="55403"/>
                  <a:pt x="5353" y="51834"/>
                </a:cubicBezTo>
                <a:lnTo>
                  <a:pt x="52117" y="5352"/>
                </a:lnTo>
                <a:cubicBezTo>
                  <a:pt x="55684" y="1784"/>
                  <a:pt x="59910" y="0"/>
                  <a:pt x="6479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Freeform 24"/>
          <p:cNvSpPr/>
          <p:nvPr/>
        </p:nvSpPr>
        <p:spPr>
          <a:xfrm>
            <a:off x="8327454" y="5130169"/>
            <a:ext cx="116538" cy="74786"/>
          </a:xfrm>
          <a:custGeom>
            <a:avLst/>
            <a:gdLst/>
            <a:ahLst/>
            <a:cxnLst/>
            <a:rect l="l" t="t" r="r" b="b"/>
            <a:pathLst>
              <a:path w="454117" h="291570">
                <a:moveTo>
                  <a:pt x="227058" y="0"/>
                </a:moveTo>
                <a:cubicBezTo>
                  <a:pt x="231941" y="0"/>
                  <a:pt x="236167" y="1784"/>
                  <a:pt x="239735" y="5352"/>
                </a:cubicBezTo>
                <a:lnTo>
                  <a:pt x="448765" y="214100"/>
                </a:lnTo>
                <a:cubicBezTo>
                  <a:pt x="452333" y="217668"/>
                  <a:pt x="454117" y="221941"/>
                  <a:pt x="454117" y="226918"/>
                </a:cubicBezTo>
                <a:cubicBezTo>
                  <a:pt x="454117" y="231895"/>
                  <a:pt x="452333" y="236167"/>
                  <a:pt x="448765" y="239735"/>
                </a:cubicBezTo>
                <a:lnTo>
                  <a:pt x="402000" y="286218"/>
                </a:lnTo>
                <a:cubicBezTo>
                  <a:pt x="398432" y="289786"/>
                  <a:pt x="394206" y="291570"/>
                  <a:pt x="389324" y="291570"/>
                </a:cubicBezTo>
                <a:cubicBezTo>
                  <a:pt x="384441" y="291570"/>
                  <a:pt x="380215" y="289786"/>
                  <a:pt x="376647" y="286218"/>
                </a:cubicBezTo>
                <a:lnTo>
                  <a:pt x="227058" y="136630"/>
                </a:lnTo>
                <a:lnTo>
                  <a:pt x="77470" y="286218"/>
                </a:lnTo>
                <a:cubicBezTo>
                  <a:pt x="73901" y="289786"/>
                  <a:pt x="69676" y="291570"/>
                  <a:pt x="64793" y="291570"/>
                </a:cubicBezTo>
                <a:cubicBezTo>
                  <a:pt x="59910" y="291570"/>
                  <a:pt x="55684" y="289786"/>
                  <a:pt x="52117" y="286218"/>
                </a:cubicBezTo>
                <a:lnTo>
                  <a:pt x="5353" y="239735"/>
                </a:lnTo>
                <a:cubicBezTo>
                  <a:pt x="1784" y="236167"/>
                  <a:pt x="0" y="231895"/>
                  <a:pt x="0" y="226918"/>
                </a:cubicBezTo>
                <a:cubicBezTo>
                  <a:pt x="0" y="221941"/>
                  <a:pt x="1784" y="217668"/>
                  <a:pt x="5353" y="214100"/>
                </a:cubicBezTo>
                <a:lnTo>
                  <a:pt x="214382" y="5352"/>
                </a:lnTo>
                <a:cubicBezTo>
                  <a:pt x="217950" y="1784"/>
                  <a:pt x="222175" y="0"/>
                  <a:pt x="227058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Freeform 25"/>
          <p:cNvSpPr/>
          <p:nvPr/>
        </p:nvSpPr>
        <p:spPr>
          <a:xfrm>
            <a:off x="8324827" y="5692053"/>
            <a:ext cx="116538" cy="74786"/>
          </a:xfrm>
          <a:custGeom>
            <a:avLst/>
            <a:gdLst/>
            <a:ahLst/>
            <a:cxnLst/>
            <a:rect l="l" t="t" r="r" b="b"/>
            <a:pathLst>
              <a:path w="454117" h="291570">
                <a:moveTo>
                  <a:pt x="227058" y="0"/>
                </a:moveTo>
                <a:cubicBezTo>
                  <a:pt x="231941" y="0"/>
                  <a:pt x="236167" y="1784"/>
                  <a:pt x="239735" y="5352"/>
                </a:cubicBezTo>
                <a:lnTo>
                  <a:pt x="448765" y="214100"/>
                </a:lnTo>
                <a:cubicBezTo>
                  <a:pt x="452333" y="217668"/>
                  <a:pt x="454117" y="221941"/>
                  <a:pt x="454117" y="226918"/>
                </a:cubicBezTo>
                <a:cubicBezTo>
                  <a:pt x="454117" y="231895"/>
                  <a:pt x="452333" y="236167"/>
                  <a:pt x="448765" y="239735"/>
                </a:cubicBezTo>
                <a:lnTo>
                  <a:pt x="402000" y="286218"/>
                </a:lnTo>
                <a:cubicBezTo>
                  <a:pt x="398432" y="289786"/>
                  <a:pt x="394206" y="291570"/>
                  <a:pt x="389324" y="291570"/>
                </a:cubicBezTo>
                <a:cubicBezTo>
                  <a:pt x="384441" y="291570"/>
                  <a:pt x="380215" y="289786"/>
                  <a:pt x="376647" y="286218"/>
                </a:cubicBezTo>
                <a:lnTo>
                  <a:pt x="227058" y="136630"/>
                </a:lnTo>
                <a:lnTo>
                  <a:pt x="77470" y="286218"/>
                </a:lnTo>
                <a:cubicBezTo>
                  <a:pt x="73901" y="289786"/>
                  <a:pt x="69676" y="291570"/>
                  <a:pt x="64793" y="291570"/>
                </a:cubicBezTo>
                <a:cubicBezTo>
                  <a:pt x="59910" y="291570"/>
                  <a:pt x="55684" y="289786"/>
                  <a:pt x="52117" y="286218"/>
                </a:cubicBezTo>
                <a:lnTo>
                  <a:pt x="5353" y="239735"/>
                </a:lnTo>
                <a:cubicBezTo>
                  <a:pt x="1784" y="236167"/>
                  <a:pt x="0" y="231895"/>
                  <a:pt x="0" y="226918"/>
                </a:cubicBezTo>
                <a:cubicBezTo>
                  <a:pt x="0" y="221941"/>
                  <a:pt x="1784" y="217668"/>
                  <a:pt x="5353" y="214100"/>
                </a:cubicBezTo>
                <a:lnTo>
                  <a:pt x="214382" y="5352"/>
                </a:lnTo>
                <a:cubicBezTo>
                  <a:pt x="217950" y="1784"/>
                  <a:pt x="222175" y="0"/>
                  <a:pt x="227058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Freeform 26"/>
          <p:cNvSpPr/>
          <p:nvPr/>
        </p:nvSpPr>
        <p:spPr>
          <a:xfrm>
            <a:off x="10357417" y="5130169"/>
            <a:ext cx="116538" cy="74786"/>
          </a:xfrm>
          <a:custGeom>
            <a:avLst/>
            <a:gdLst/>
            <a:ahLst/>
            <a:cxnLst/>
            <a:rect l="l" t="t" r="r" b="b"/>
            <a:pathLst>
              <a:path w="454118" h="291570">
                <a:moveTo>
                  <a:pt x="64793" y="0"/>
                </a:moveTo>
                <a:cubicBezTo>
                  <a:pt x="69676" y="0"/>
                  <a:pt x="73901" y="1784"/>
                  <a:pt x="77470" y="5352"/>
                </a:cubicBezTo>
                <a:lnTo>
                  <a:pt x="227058" y="154940"/>
                </a:lnTo>
                <a:lnTo>
                  <a:pt x="376647" y="5352"/>
                </a:lnTo>
                <a:cubicBezTo>
                  <a:pt x="380214" y="1784"/>
                  <a:pt x="384440" y="0"/>
                  <a:pt x="389324" y="0"/>
                </a:cubicBezTo>
                <a:cubicBezTo>
                  <a:pt x="394206" y="0"/>
                  <a:pt x="398432" y="1784"/>
                  <a:pt x="402000" y="5352"/>
                </a:cubicBezTo>
                <a:lnTo>
                  <a:pt x="448765" y="51834"/>
                </a:lnTo>
                <a:cubicBezTo>
                  <a:pt x="452333" y="55403"/>
                  <a:pt x="454118" y="59675"/>
                  <a:pt x="454118" y="64652"/>
                </a:cubicBezTo>
                <a:cubicBezTo>
                  <a:pt x="454118" y="69629"/>
                  <a:pt x="452333" y="73902"/>
                  <a:pt x="448765" y="77470"/>
                </a:cubicBezTo>
                <a:lnTo>
                  <a:pt x="239735" y="286217"/>
                </a:lnTo>
                <a:cubicBezTo>
                  <a:pt x="236167" y="289786"/>
                  <a:pt x="231941" y="291570"/>
                  <a:pt x="227058" y="291570"/>
                </a:cubicBezTo>
                <a:cubicBezTo>
                  <a:pt x="222175" y="291570"/>
                  <a:pt x="217949" y="289786"/>
                  <a:pt x="214382" y="286217"/>
                </a:cubicBezTo>
                <a:lnTo>
                  <a:pt x="5353" y="77470"/>
                </a:lnTo>
                <a:cubicBezTo>
                  <a:pt x="1784" y="73902"/>
                  <a:pt x="0" y="69629"/>
                  <a:pt x="0" y="64652"/>
                </a:cubicBezTo>
                <a:cubicBezTo>
                  <a:pt x="0" y="59675"/>
                  <a:pt x="1784" y="55403"/>
                  <a:pt x="5353" y="51834"/>
                </a:cubicBezTo>
                <a:lnTo>
                  <a:pt x="52117" y="5352"/>
                </a:lnTo>
                <a:cubicBezTo>
                  <a:pt x="55684" y="1784"/>
                  <a:pt x="59910" y="0"/>
                  <a:pt x="6479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Freeform 27"/>
          <p:cNvSpPr/>
          <p:nvPr/>
        </p:nvSpPr>
        <p:spPr>
          <a:xfrm>
            <a:off x="10352163" y="5721758"/>
            <a:ext cx="116538" cy="74786"/>
          </a:xfrm>
          <a:custGeom>
            <a:avLst/>
            <a:gdLst/>
            <a:ahLst/>
            <a:cxnLst/>
            <a:rect l="l" t="t" r="r" b="b"/>
            <a:pathLst>
              <a:path w="454117" h="291570">
                <a:moveTo>
                  <a:pt x="227058" y="0"/>
                </a:moveTo>
                <a:cubicBezTo>
                  <a:pt x="231941" y="0"/>
                  <a:pt x="236167" y="1784"/>
                  <a:pt x="239735" y="5352"/>
                </a:cubicBezTo>
                <a:lnTo>
                  <a:pt x="448765" y="214100"/>
                </a:lnTo>
                <a:cubicBezTo>
                  <a:pt x="452333" y="217668"/>
                  <a:pt x="454117" y="221941"/>
                  <a:pt x="454117" y="226918"/>
                </a:cubicBezTo>
                <a:cubicBezTo>
                  <a:pt x="454117" y="231895"/>
                  <a:pt x="452333" y="236167"/>
                  <a:pt x="448765" y="239735"/>
                </a:cubicBezTo>
                <a:lnTo>
                  <a:pt x="402000" y="286218"/>
                </a:lnTo>
                <a:cubicBezTo>
                  <a:pt x="398432" y="289786"/>
                  <a:pt x="394206" y="291570"/>
                  <a:pt x="389324" y="291570"/>
                </a:cubicBezTo>
                <a:cubicBezTo>
                  <a:pt x="384441" y="291570"/>
                  <a:pt x="380215" y="289786"/>
                  <a:pt x="376647" y="286218"/>
                </a:cubicBezTo>
                <a:lnTo>
                  <a:pt x="227058" y="136630"/>
                </a:lnTo>
                <a:lnTo>
                  <a:pt x="77470" y="286218"/>
                </a:lnTo>
                <a:cubicBezTo>
                  <a:pt x="73901" y="289786"/>
                  <a:pt x="69676" y="291570"/>
                  <a:pt x="64793" y="291570"/>
                </a:cubicBezTo>
                <a:cubicBezTo>
                  <a:pt x="59910" y="291570"/>
                  <a:pt x="55684" y="289786"/>
                  <a:pt x="52117" y="286218"/>
                </a:cubicBezTo>
                <a:lnTo>
                  <a:pt x="5353" y="239735"/>
                </a:lnTo>
                <a:cubicBezTo>
                  <a:pt x="1784" y="236167"/>
                  <a:pt x="0" y="231895"/>
                  <a:pt x="0" y="226918"/>
                </a:cubicBezTo>
                <a:cubicBezTo>
                  <a:pt x="0" y="221941"/>
                  <a:pt x="1784" y="217668"/>
                  <a:pt x="5353" y="214100"/>
                </a:cubicBezTo>
                <a:lnTo>
                  <a:pt x="214382" y="5352"/>
                </a:lnTo>
                <a:cubicBezTo>
                  <a:pt x="217950" y="1784"/>
                  <a:pt x="222175" y="0"/>
                  <a:pt x="227058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95177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/>
          <p:cNvSpPr txBox="1">
            <a:spLocks/>
          </p:cNvSpPr>
          <p:nvPr/>
        </p:nvSpPr>
        <p:spPr>
          <a:xfrm>
            <a:off x="319554" y="-22089"/>
            <a:ext cx="11281127" cy="428548"/>
          </a:xfrm>
          <a:prstGeom prst="rect">
            <a:avLst/>
          </a:prstGeom>
        </p:spPr>
        <p:txBody>
          <a:bodyPr vert="horz" lIns="110898" tIns="55449" rIns="110898" bIns="55449" rtlCol="0" anchor="ctr">
            <a:noAutofit/>
          </a:bodyPr>
          <a:lstStyle>
            <a:lvl1pPr algn="ctr" defTabSz="1108984" rtl="0" eaLnBrk="1" latinLnBrk="0" hangingPunct="1">
              <a:spcBef>
                <a:spcPct val="0"/>
              </a:spcBef>
              <a:buNone/>
              <a:defRPr sz="5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u="sng" dirty="0" err="1">
                <a:latin typeface="Berlin Sans FB Demi" pitchFamily="34" charset="0"/>
                <a:cs typeface="Aharoni" pitchFamily="2" charset="-79"/>
              </a:rPr>
              <a:t>Kajian</a:t>
            </a:r>
            <a:r>
              <a:rPr lang="en-US" sz="1600" b="1" u="sng" dirty="0">
                <a:latin typeface="Berlin Sans FB Demi" pitchFamily="34" charset="0"/>
                <a:cs typeface="Aharoni" pitchFamily="2" charset="-79"/>
              </a:rPr>
              <a:t> Pembangunan </a:t>
            </a:r>
            <a:r>
              <a:rPr lang="en-US" sz="1600" b="1" u="sng" dirty="0" err="1">
                <a:latin typeface="Berlin Sans FB Demi" pitchFamily="34" charset="0"/>
                <a:cs typeface="Aharoni" pitchFamily="2" charset="-79"/>
              </a:rPr>
              <a:t>Kesejahteraan</a:t>
            </a:r>
            <a:r>
              <a:rPr lang="en-US" sz="1600" b="1" u="sng" dirty="0">
                <a:latin typeface="Berlin Sans FB Demi" pitchFamily="34" charset="0"/>
                <a:cs typeface="Aharoni" pitchFamily="2" charset="-79"/>
              </a:rPr>
              <a:t> (</a:t>
            </a:r>
            <a:r>
              <a:rPr lang="en-US" sz="1600" b="1" u="sng" dirty="0" err="1">
                <a:latin typeface="Berlin Sans FB Demi" pitchFamily="34" charset="0"/>
                <a:cs typeface="Aharoni" pitchFamily="2" charset="-79"/>
              </a:rPr>
              <a:t>Aset</a:t>
            </a:r>
            <a:r>
              <a:rPr lang="en-US" sz="1600" b="1" u="sng" dirty="0">
                <a:latin typeface="Berlin Sans FB Demi" pitchFamily="34" charset="0"/>
                <a:cs typeface="Aharoni" pitchFamily="2" charset="-79"/>
              </a:rPr>
              <a:t>) </a:t>
            </a:r>
            <a:r>
              <a:rPr lang="en-US" sz="1600" b="1" u="sng" dirty="0" err="1">
                <a:latin typeface="Berlin Sans FB Demi" pitchFamily="34" charset="0"/>
                <a:cs typeface="Aharoni" pitchFamily="2" charset="-79"/>
              </a:rPr>
              <a:t>Belia</a:t>
            </a:r>
            <a:r>
              <a:rPr lang="en-US" sz="1600" b="1" u="sng" dirty="0">
                <a:latin typeface="Berlin Sans FB Demi" pitchFamily="34" charset="0"/>
                <a:cs typeface="Aharoni" pitchFamily="2" charset="-79"/>
              </a:rPr>
              <a:t> Malaysia 2015 – </a:t>
            </a:r>
            <a:r>
              <a:rPr lang="en-US" sz="1600" b="1" u="sng" dirty="0" err="1">
                <a:latin typeface="Berlin Sans FB Demi" pitchFamily="34" charset="0"/>
                <a:cs typeface="Aharoni" pitchFamily="2" charset="-79"/>
              </a:rPr>
              <a:t>Aset</a:t>
            </a:r>
            <a:r>
              <a:rPr lang="en-US" sz="1600" b="1" u="sng" dirty="0">
                <a:latin typeface="Berlin Sans FB Demi" pitchFamily="34" charset="0"/>
                <a:cs typeface="Aharoni" pitchFamily="2" charset="-79"/>
              </a:rPr>
              <a:t> </a:t>
            </a:r>
            <a:r>
              <a:rPr lang="en-US" sz="1600" b="1" u="sng" dirty="0" err="1">
                <a:latin typeface="Berlin Sans FB Demi" pitchFamily="34" charset="0"/>
                <a:cs typeface="Aharoni" pitchFamily="2" charset="-79"/>
              </a:rPr>
              <a:t>Luaran</a:t>
            </a:r>
            <a:r>
              <a:rPr lang="en-US" sz="1600" b="1" u="sng" dirty="0">
                <a:latin typeface="Berlin Sans FB Demi" pitchFamily="34" charset="0"/>
                <a:cs typeface="Aharoni" pitchFamily="2" charset="-79"/>
              </a:rPr>
              <a:t> &amp; </a:t>
            </a:r>
            <a:r>
              <a:rPr lang="en-US" sz="1600" b="1" u="sng" dirty="0" err="1">
                <a:latin typeface="Berlin Sans FB Demi" pitchFamily="34" charset="0"/>
                <a:cs typeface="Aharoni" pitchFamily="2" charset="-79"/>
              </a:rPr>
              <a:t>Aset</a:t>
            </a:r>
            <a:r>
              <a:rPr lang="en-US" sz="1600" b="1" u="sng" dirty="0">
                <a:latin typeface="Berlin Sans FB Demi" pitchFamily="34" charset="0"/>
                <a:cs typeface="Aharoni" pitchFamily="2" charset="-79"/>
              </a:rPr>
              <a:t> </a:t>
            </a:r>
            <a:r>
              <a:rPr lang="en-US" sz="1600" b="1" u="sng" dirty="0" err="1">
                <a:latin typeface="Berlin Sans FB Demi" pitchFamily="34" charset="0"/>
                <a:cs typeface="Aharoni" pitchFamily="2" charset="-79"/>
              </a:rPr>
              <a:t>Dalaman</a:t>
            </a:r>
            <a:r>
              <a:rPr lang="en-US" sz="1600" b="1" u="sng" dirty="0">
                <a:latin typeface="Berlin Sans FB Demi" pitchFamily="34" charset="0"/>
                <a:cs typeface="Aharoni" pitchFamily="2" charset="-79"/>
              </a:rPr>
              <a:t>  </a:t>
            </a:r>
            <a:endParaRPr lang="en-MY" sz="1600" b="1" u="sng" dirty="0">
              <a:latin typeface="Berlin Sans FB Demi" pitchFamily="34" charset="0"/>
              <a:cs typeface="Aharoni" pitchFamily="2" charset="-79"/>
            </a:endParaRPr>
          </a:p>
        </p:txBody>
      </p:sp>
      <p:grpSp>
        <p:nvGrpSpPr>
          <p:cNvPr id="43" name="Group 43"/>
          <p:cNvGrpSpPr/>
          <p:nvPr/>
        </p:nvGrpSpPr>
        <p:grpSpPr>
          <a:xfrm>
            <a:off x="41966" y="354259"/>
            <a:ext cx="12031232" cy="6227126"/>
            <a:chOff x="-378365" y="-79955"/>
            <a:chExt cx="9673505" cy="7964540"/>
          </a:xfrm>
        </p:grpSpPr>
        <p:graphicFrame>
          <p:nvGraphicFramePr>
            <p:cNvPr id="44" name="Chart 4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76815289"/>
                </p:ext>
              </p:extLst>
            </p:nvPr>
          </p:nvGraphicFramePr>
          <p:xfrm>
            <a:off x="-1761" y="-79955"/>
            <a:ext cx="9144000" cy="79645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45" name="Straight Connector 44"/>
            <p:cNvCxnSpPr/>
            <p:nvPr/>
          </p:nvCxnSpPr>
          <p:spPr>
            <a:xfrm>
              <a:off x="0" y="893102"/>
              <a:ext cx="9144000" cy="0"/>
            </a:xfrm>
            <a:prstGeom prst="line">
              <a:avLst/>
            </a:prstGeom>
            <a:ln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8287028" y="-33273"/>
              <a:ext cx="1008112" cy="826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Tier 1: </a:t>
              </a:r>
              <a:r>
                <a:rPr lang="en-US" sz="1200" b="1" dirty="0" err="1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Lonjakan</a:t>
              </a:r>
              <a:r>
                <a:rPr lang="en-US" sz="1200" b="1" dirty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200" b="1" dirty="0" err="1">
                  <a:solidFill>
                    <a:srgbClr val="00B050"/>
                  </a:solidFill>
                  <a:latin typeface="Arial" pitchFamily="34" charset="0"/>
                  <a:cs typeface="Arial" pitchFamily="34" charset="0"/>
                </a:rPr>
                <a:t>Inovasi</a:t>
              </a:r>
              <a:endParaRPr lang="ms-MY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287028" y="1033652"/>
              <a:ext cx="1008112" cy="826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Tier 2: </a:t>
              </a:r>
              <a:r>
                <a:rPr lang="en-US" sz="1200" b="1" dirty="0" err="1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Intervensi</a:t>
              </a:r>
              <a:r>
                <a:rPr lang="en-US" sz="1200" b="1" dirty="0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200" b="1" dirty="0" err="1">
                  <a:solidFill>
                    <a:srgbClr val="FFC000"/>
                  </a:solidFill>
                  <a:latin typeface="Arial" pitchFamily="34" charset="0"/>
                  <a:cs typeface="Arial" pitchFamily="34" charset="0"/>
                </a:rPr>
                <a:t>Belia</a:t>
              </a:r>
              <a:endParaRPr lang="ms-MY" sz="12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215020" y="2339211"/>
              <a:ext cx="1080120" cy="1535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Tier 3: </a:t>
              </a:r>
              <a:r>
                <a:rPr lang="en-US" sz="12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Perhatian</a:t>
              </a:r>
              <a:r>
                <a:rPr lang="en-US" sz="1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200" b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Khusus</a:t>
              </a:r>
              <a:r>
                <a:rPr lang="en-US" sz="1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, </a:t>
              </a:r>
            </a:p>
            <a:p>
              <a:pPr algn="r"/>
              <a:r>
                <a:rPr lang="en-US" sz="1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Diagnosis </a:t>
              </a:r>
            </a:p>
            <a:p>
              <a:pPr algn="r"/>
              <a:r>
                <a:rPr lang="en-US" sz="12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&amp; Focus Group</a:t>
              </a:r>
              <a:endParaRPr lang="ms-MY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0" y="2142637"/>
              <a:ext cx="91440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-378365" y="5283661"/>
              <a:ext cx="749687" cy="17720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2">
                      <a:lumMod val="50000"/>
                    </a:schemeClr>
                  </a:solidFill>
                </a:rPr>
                <a:t>SKOR PURATA KAJIAN ASET BELIA 2015 : 69.3</a:t>
              </a:r>
              <a:endParaRPr lang="en-MY" sz="12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51" name="TextBox 22"/>
          <p:cNvSpPr txBox="1"/>
          <p:nvPr/>
        </p:nvSpPr>
        <p:spPr>
          <a:xfrm>
            <a:off x="1614928" y="6581385"/>
            <a:ext cx="2429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ms-MY" sz="1200" dirty="0">
                <a:latin typeface="Aharoni" pitchFamily="2" charset="-79"/>
                <a:cs typeface="Aharoni" pitchFamily="2" charset="-79"/>
              </a:rPr>
              <a:t>Sumber: IYRES.2015 ASET</a:t>
            </a:r>
            <a:endParaRPr lang="en-MY" sz="1200" dirty="0"/>
          </a:p>
        </p:txBody>
      </p:sp>
      <p:sp>
        <p:nvSpPr>
          <p:cNvPr id="52" name="Rectangle 51"/>
          <p:cNvSpPr/>
          <p:nvPr/>
        </p:nvSpPr>
        <p:spPr>
          <a:xfrm>
            <a:off x="1774726" y="1631186"/>
            <a:ext cx="1080120" cy="4252994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4" name="Flowchart: Delay 13"/>
          <p:cNvSpPr/>
          <p:nvPr/>
        </p:nvSpPr>
        <p:spPr>
          <a:xfrm flipH="1">
            <a:off x="11686357" y="6293407"/>
            <a:ext cx="504056" cy="584775"/>
          </a:xfrm>
          <a:prstGeom prst="flowChartDelay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180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08669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entagon 14"/>
          <p:cNvSpPr/>
          <p:nvPr/>
        </p:nvSpPr>
        <p:spPr>
          <a:xfrm>
            <a:off x="1" y="981522"/>
            <a:ext cx="2278782" cy="5400600"/>
          </a:xfrm>
          <a:prstGeom prst="homePlate">
            <a:avLst>
              <a:gd name="adj" fmla="val 28811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noProof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RUMUSAN DATA </a:t>
            </a:r>
            <a:r>
              <a:rPr lang="ms-MY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STATISTIK PEMIMPIN MUDA PELBAGAI SEKTOR DI SELURUH MALAYSIA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STATUS DATA:</a:t>
            </a:r>
          </a:p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Januari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ms-MY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ms-MY" dirty="0"/>
          </a:p>
        </p:txBody>
      </p:sp>
      <p:grpSp>
        <p:nvGrpSpPr>
          <p:cNvPr id="12" name="Group 11"/>
          <p:cNvGrpSpPr/>
          <p:nvPr/>
        </p:nvGrpSpPr>
        <p:grpSpPr>
          <a:xfrm>
            <a:off x="2100637" y="602712"/>
            <a:ext cx="2122362" cy="1606456"/>
            <a:chOff x="2100636" y="602711"/>
            <a:chExt cx="2453751" cy="203404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2266021" y="1940862"/>
            <a:ext cx="238682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290</a:t>
            </a:r>
          </a:p>
          <a:p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PERMOHONAN KEPADA SUMBER DATA:</a:t>
            </a:r>
          </a:p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Jabatan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Agensi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/ GLC/ GIC/ NGO’s/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Badan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Korporat</a:t>
            </a:r>
            <a:endParaRPr lang="ms-MY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5907" y="4064894"/>
            <a:ext cx="2935580" cy="2389236"/>
            <a:chOff x="1505907" y="4064894"/>
            <a:chExt cx="2935580" cy="238923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5907" y="4934990"/>
              <a:ext cx="2935580" cy="151914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310" y="4064894"/>
              <a:ext cx="935201" cy="9352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283" y="4135589"/>
              <a:ext cx="995279" cy="995279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5902" y="4355336"/>
              <a:ext cx="926232" cy="926232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3817627" y="4818452"/>
            <a:ext cx="197565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141</a:t>
            </a:r>
          </a:p>
          <a:p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SUMBER DATA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Kementerian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Jabatan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Agensi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/ GLC/ GIC/ NGO’s/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Badan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Korporat</a:t>
            </a:r>
            <a:endParaRPr lang="ms-MY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8" y="2767901"/>
            <a:ext cx="2770318" cy="2770318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 rot="5400000">
            <a:off x="2824894" y="3497193"/>
            <a:ext cx="550566" cy="69917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5" name="Striped Right Arrow 24"/>
          <p:cNvSpPr/>
          <p:nvPr/>
        </p:nvSpPr>
        <p:spPr>
          <a:xfrm>
            <a:off x="4553777" y="3934059"/>
            <a:ext cx="550566" cy="69917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7" name="TextBox 26"/>
          <p:cNvSpPr txBox="1"/>
          <p:nvPr/>
        </p:nvSpPr>
        <p:spPr>
          <a:xfrm>
            <a:off x="4763564" y="1328022"/>
            <a:ext cx="280831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Y" sz="28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326,380</a:t>
            </a:r>
            <a:r>
              <a:rPr lang="en-MY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2000" b="1" dirty="0">
                <a:latin typeface="Arial" panose="020B0604020202020204" pitchFamily="34" charset="0"/>
                <a:cs typeface="Arial" panose="020B0604020202020204" pitchFamily="34" charset="0"/>
              </a:rPr>
              <a:t>JUMLAH KESELURUHAN KEPIMPINAN </a:t>
            </a:r>
          </a:p>
          <a:p>
            <a:pPr algn="ctr"/>
            <a:r>
              <a:rPr lang="en-MY" sz="1400" i="1" dirty="0">
                <a:latin typeface="Arial" panose="020B0604020202020204" pitchFamily="34" charset="0"/>
                <a:cs typeface="Arial" panose="020B0604020202020204" pitchFamily="34" charset="0"/>
              </a:rPr>
              <a:t>(141  </a:t>
            </a:r>
            <a:r>
              <a:rPr lang="en-MY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Sumber</a:t>
            </a:r>
            <a:r>
              <a:rPr lang="en-MY" sz="1400" i="1" dirty="0">
                <a:latin typeface="Arial" panose="020B0604020202020204" pitchFamily="34" charset="0"/>
                <a:cs typeface="Arial" panose="020B0604020202020204" pitchFamily="34" charset="0"/>
              </a:rPr>
              <a:t> Data)</a:t>
            </a:r>
          </a:p>
        </p:txBody>
      </p:sp>
      <p:sp>
        <p:nvSpPr>
          <p:cNvPr id="28" name="Striped Right Arrow 27"/>
          <p:cNvSpPr/>
          <p:nvPr/>
        </p:nvSpPr>
        <p:spPr>
          <a:xfrm>
            <a:off x="7463358" y="1506015"/>
            <a:ext cx="550566" cy="69917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9" name="Striped Right Arrow 28"/>
          <p:cNvSpPr/>
          <p:nvPr/>
        </p:nvSpPr>
        <p:spPr>
          <a:xfrm>
            <a:off x="7463358" y="4027222"/>
            <a:ext cx="550566" cy="699170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TextBox 7"/>
          <p:cNvSpPr txBox="1"/>
          <p:nvPr/>
        </p:nvSpPr>
        <p:spPr>
          <a:xfrm>
            <a:off x="8191506" y="674424"/>
            <a:ext cx="375609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MY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KEPIMPINAN MUDA &lt; 40 TAHUN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83438" y="3810042"/>
            <a:ext cx="3820213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MY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KEPIMPINAN MUDA &lt; 35 TAHUN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28" y="1754535"/>
            <a:ext cx="804461" cy="1509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884" y="1754535"/>
            <a:ext cx="860259" cy="148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8718672" y="1006914"/>
            <a:ext cx="2967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134,716 (41%)  </a:t>
            </a:r>
            <a:endParaRPr lang="en-MY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903518" y="4216902"/>
            <a:ext cx="2492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89,176 (27%)</a:t>
            </a:r>
            <a:endParaRPr lang="en-MY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938269" y="1701602"/>
            <a:ext cx="1117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81,090 (25%)</a:t>
            </a:r>
            <a:endParaRPr lang="en-MY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775726" y="1701602"/>
            <a:ext cx="1117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53,626  (16%)</a:t>
            </a:r>
            <a:endParaRPr lang="en-MY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19" y="5000051"/>
            <a:ext cx="804461" cy="1509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175" y="5000051"/>
            <a:ext cx="860259" cy="1489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37"/>
          <p:cNvSpPr txBox="1"/>
          <p:nvPr/>
        </p:nvSpPr>
        <p:spPr>
          <a:xfrm>
            <a:off x="8938269" y="4941962"/>
            <a:ext cx="1117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56,792  (17%)</a:t>
            </a:r>
            <a:endParaRPr lang="en-MY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772762" y="4941962"/>
            <a:ext cx="1117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32,384  (10%)</a:t>
            </a:r>
            <a:endParaRPr lang="en-MY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8111430" y="674535"/>
            <a:ext cx="0" cy="60840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645184" y="6346474"/>
            <a:ext cx="4296198" cy="46177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/>
              <a:t>Definisi</a:t>
            </a:r>
            <a:r>
              <a:rPr lang="en-US" sz="1200" b="1" dirty="0"/>
              <a:t> </a:t>
            </a:r>
            <a:r>
              <a:rPr lang="en-US" sz="1200" b="1" dirty="0" err="1"/>
              <a:t>Kepimpinan</a:t>
            </a:r>
            <a:r>
              <a:rPr lang="en-US" sz="1200" b="1" dirty="0"/>
              <a:t> Muda: </a:t>
            </a:r>
          </a:p>
          <a:p>
            <a:r>
              <a:rPr lang="en-US" sz="1200" b="1" dirty="0" err="1"/>
              <a:t>Merujuk</a:t>
            </a:r>
            <a:r>
              <a:rPr lang="en-US" sz="1200" b="1" dirty="0"/>
              <a:t> </a:t>
            </a:r>
            <a:r>
              <a:rPr lang="en-US" sz="1200" b="1" dirty="0" err="1"/>
              <a:t>kepada</a:t>
            </a:r>
            <a:r>
              <a:rPr lang="en-US" sz="1200" b="1" dirty="0"/>
              <a:t> </a:t>
            </a:r>
            <a:r>
              <a:rPr lang="en-US" sz="1200" b="1" dirty="0" err="1"/>
              <a:t>kumpulan</a:t>
            </a:r>
            <a:r>
              <a:rPr lang="en-US" sz="1200" b="1" dirty="0"/>
              <a:t> </a:t>
            </a:r>
            <a:r>
              <a:rPr lang="en-US" sz="1200" b="1" dirty="0" err="1"/>
              <a:t>kepimpinan</a:t>
            </a:r>
            <a:r>
              <a:rPr lang="en-US" sz="1200" b="1" dirty="0"/>
              <a:t> </a:t>
            </a:r>
            <a:r>
              <a:rPr lang="en-US" sz="1200" b="1" dirty="0" err="1"/>
              <a:t>tinggi</a:t>
            </a:r>
            <a:r>
              <a:rPr lang="en-US" sz="1200" b="1" dirty="0"/>
              <a:t> </a:t>
            </a:r>
            <a:r>
              <a:rPr lang="en-US" sz="1200" b="1" dirty="0" err="1"/>
              <a:t>sesuatu</a:t>
            </a:r>
            <a:r>
              <a:rPr lang="en-US" sz="1200" b="1" dirty="0"/>
              <a:t> </a:t>
            </a:r>
            <a:r>
              <a:rPr lang="en-US" sz="1200" b="1" dirty="0" err="1"/>
              <a:t>organisasi</a:t>
            </a:r>
            <a:endParaRPr lang="en-US" sz="1200" b="1" dirty="0"/>
          </a:p>
        </p:txBody>
      </p:sp>
      <p:sp>
        <p:nvSpPr>
          <p:cNvPr id="42" name="Flowchart: Delay 41"/>
          <p:cNvSpPr/>
          <p:nvPr/>
        </p:nvSpPr>
        <p:spPr>
          <a:xfrm flipH="1">
            <a:off x="11686357" y="6293407"/>
            <a:ext cx="504056" cy="584775"/>
          </a:xfrm>
          <a:prstGeom prst="flowChartDelay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1800" b="1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150072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11230" y="6058086"/>
            <a:ext cx="5651688" cy="37350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ms-MY" sz="2800"/>
          </a:p>
        </p:txBody>
      </p:sp>
      <p:sp>
        <p:nvSpPr>
          <p:cNvPr id="15" name="Pentagon 14"/>
          <p:cNvSpPr/>
          <p:nvPr/>
        </p:nvSpPr>
        <p:spPr>
          <a:xfrm>
            <a:off x="1" y="899548"/>
            <a:ext cx="1523801" cy="5400600"/>
          </a:xfrm>
          <a:prstGeom prst="homePlate">
            <a:avLst>
              <a:gd name="adj" fmla="val 28811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SG" sz="1400" b="1" noProof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PERATUSAN KEPIMPINAN MUDA MENGIKUT KATEGORI SUMBER DATA</a:t>
            </a:r>
            <a:endParaRPr lang="ms-MY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STATUS DATA:</a:t>
            </a:r>
          </a:p>
          <a:p>
            <a:r>
              <a:rPr 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Sehingga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31 </a:t>
            </a:r>
            <a:r>
              <a:rPr lang="en-US" sz="1050" b="1" dirty="0" err="1">
                <a:latin typeface="Arial" panose="020B0604020202020204" pitchFamily="34" charset="0"/>
                <a:cs typeface="Arial" panose="020B0604020202020204" pitchFamily="34" charset="0"/>
              </a:rPr>
              <a:t>Januari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 2019</a:t>
            </a:r>
            <a:endParaRPr lang="ms-MY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ms-MY" sz="1600" dirty="0"/>
          </a:p>
        </p:txBody>
      </p:sp>
      <p:sp>
        <p:nvSpPr>
          <p:cNvPr id="2" name="Rectangle 1"/>
          <p:cNvSpPr/>
          <p:nvPr/>
        </p:nvSpPr>
        <p:spPr>
          <a:xfrm>
            <a:off x="3430910" y="1439356"/>
            <a:ext cx="2950775" cy="479875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SG" sz="14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Persatuan/ Pertubuhan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SG" sz="14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Perkhidmatan Awam (PAP&amp;BBP) </a:t>
            </a:r>
            <a:endParaRPr lang="en-SG" sz="1400" noProof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SG" sz="14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- </a:t>
            </a:r>
            <a:r>
              <a:rPr lang="en-SG" sz="12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Kementerian (PAP)</a:t>
            </a:r>
            <a:endParaRPr lang="en-SG" sz="1200" noProof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SG" sz="14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- </a:t>
            </a:r>
            <a:r>
              <a:rPr lang="en-SG" sz="12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Agensi/ Badan Berkanun (BBP)</a:t>
            </a:r>
            <a:endParaRPr lang="en-SG" sz="1400" noProof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SG" sz="14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IPTA/ IPTS/ Sekolah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SG" sz="14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GLC/ GIC/ Badan Korporat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SG" sz="14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Pihak Berkuasa Tempatan (PBT)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SG" sz="14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Exco &amp; Adun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SG" sz="14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Sekretariat Rakan Muda (IPT) 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SG" sz="14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Parlimen </a:t>
            </a:r>
            <a:endParaRPr lang="en-SG" sz="1400" noProof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SG" sz="1400" noProof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Jemaah Menteri </a:t>
            </a:r>
            <a:endParaRPr lang="en-SG" sz="1400" noProof="1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SG" sz="100" noProof="1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3502918" y="1805648"/>
            <a:ext cx="8460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502918" y="2237696"/>
            <a:ext cx="8460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502918" y="2669744"/>
            <a:ext cx="8460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502918" y="3101792"/>
            <a:ext cx="8460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502918" y="3533840"/>
            <a:ext cx="8460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02918" y="3965888"/>
            <a:ext cx="8460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3502918" y="4397936"/>
            <a:ext cx="8460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502918" y="4829984"/>
            <a:ext cx="8460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3502918" y="5262032"/>
            <a:ext cx="8460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502918" y="5694080"/>
            <a:ext cx="8460000" cy="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rot="5400000" flipH="1" flipV="1">
            <a:off x="2030467" y="1652212"/>
            <a:ext cx="1368152" cy="138699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/>
          <p:cNvCxnSpPr/>
          <p:nvPr/>
        </p:nvCxnSpPr>
        <p:spPr>
          <a:xfrm rot="16200000" flipH="1">
            <a:off x="1886543" y="4428577"/>
            <a:ext cx="1656000" cy="1386994"/>
          </a:xfrm>
          <a:prstGeom prst="bentConnector3">
            <a:avLst>
              <a:gd name="adj1" fmla="val 9995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Elbow Connector 53"/>
          <p:cNvCxnSpPr/>
          <p:nvPr/>
        </p:nvCxnSpPr>
        <p:spPr>
          <a:xfrm rot="5400000" flipH="1" flipV="1">
            <a:off x="2265668" y="2298744"/>
            <a:ext cx="1419444" cy="865300"/>
          </a:xfrm>
          <a:prstGeom prst="bentConnector3">
            <a:avLst>
              <a:gd name="adj1" fmla="val 10010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Elbow Connector 57"/>
          <p:cNvCxnSpPr/>
          <p:nvPr/>
        </p:nvCxnSpPr>
        <p:spPr>
          <a:xfrm rot="5400000" flipH="1" flipV="1">
            <a:off x="2601741" y="2634817"/>
            <a:ext cx="987396" cy="625202"/>
          </a:xfrm>
          <a:prstGeom prst="bentConnector3">
            <a:avLst>
              <a:gd name="adj1" fmla="val 9997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lbow Connector 62"/>
          <p:cNvCxnSpPr/>
          <p:nvPr/>
        </p:nvCxnSpPr>
        <p:spPr>
          <a:xfrm rot="16200000" flipH="1">
            <a:off x="2638045" y="4708060"/>
            <a:ext cx="674693" cy="86530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Elbow Connector 65"/>
          <p:cNvCxnSpPr/>
          <p:nvPr/>
        </p:nvCxnSpPr>
        <p:spPr>
          <a:xfrm>
            <a:off x="2782838" y="4600986"/>
            <a:ext cx="625202" cy="445022"/>
          </a:xfrm>
          <a:prstGeom prst="bentConnector3">
            <a:avLst>
              <a:gd name="adj1" fmla="val -1074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lbow Connector 68"/>
          <p:cNvCxnSpPr/>
          <p:nvPr/>
        </p:nvCxnSpPr>
        <p:spPr>
          <a:xfrm rot="5400000" flipH="1" flipV="1">
            <a:off x="2826496" y="3096312"/>
            <a:ext cx="730438" cy="432650"/>
          </a:xfrm>
          <a:prstGeom prst="bentConnector3">
            <a:avLst>
              <a:gd name="adj1" fmla="val 9967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/>
          <p:nvPr/>
        </p:nvCxnSpPr>
        <p:spPr>
          <a:xfrm>
            <a:off x="2975390" y="4397936"/>
            <a:ext cx="432650" cy="216208"/>
          </a:xfrm>
          <a:prstGeom prst="bentConnector3">
            <a:avLst>
              <a:gd name="adj1" fmla="val -32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lbow Connector 75"/>
          <p:cNvCxnSpPr/>
          <p:nvPr/>
        </p:nvCxnSpPr>
        <p:spPr>
          <a:xfrm rot="5400000" flipH="1" flipV="1">
            <a:off x="3019897" y="3492091"/>
            <a:ext cx="439117" cy="337170"/>
          </a:xfrm>
          <a:prstGeom prst="bentConnector3">
            <a:avLst>
              <a:gd name="adj1" fmla="val 9958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lbow Connector 79"/>
          <p:cNvCxnSpPr>
            <a:endCxn id="2" idx="1"/>
          </p:cNvCxnSpPr>
          <p:nvPr/>
        </p:nvCxnSpPr>
        <p:spPr>
          <a:xfrm>
            <a:off x="3093740" y="3604498"/>
            <a:ext cx="337170" cy="23423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lbow Connector 83"/>
          <p:cNvCxnSpPr/>
          <p:nvPr/>
        </p:nvCxnSpPr>
        <p:spPr>
          <a:xfrm>
            <a:off x="3070870" y="3965889"/>
            <a:ext cx="337173" cy="27517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618" y="841141"/>
            <a:ext cx="821764" cy="821764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6383238" y="509891"/>
            <a:ext cx="17739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1200" b="1" dirty="0">
                <a:latin typeface="Arial" panose="020B0604020202020204" pitchFamily="34" charset="0"/>
                <a:cs typeface="Arial" panose="020B0604020202020204" pitchFamily="34" charset="0"/>
              </a:rPr>
              <a:t>JUMLAH KEPIMPINAN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576908" y="1970956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b="1" dirty="0">
                <a:latin typeface="Arial" panose="020B0604020202020204" pitchFamily="34" charset="0"/>
                <a:cs typeface="Arial" panose="020B0604020202020204" pitchFamily="34" charset="0"/>
              </a:rPr>
              <a:t>82,478 (25%)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471470" y="632515"/>
            <a:ext cx="1056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b="1" dirty="0">
                <a:latin typeface="Arial" panose="020B0604020202020204" pitchFamily="34" charset="0"/>
                <a:cs typeface="Arial" panose="020B0604020202020204" pitchFamily="34" charset="0"/>
              </a:rPr>
              <a:t>&lt; 40 TAHUN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0367290" y="632515"/>
            <a:ext cx="10565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b="1" dirty="0">
                <a:latin typeface="Arial" panose="020B0604020202020204" pitchFamily="34" charset="0"/>
                <a:cs typeface="Arial" panose="020B0604020202020204" pitchFamily="34" charset="0"/>
              </a:rPr>
              <a:t>&lt; 35 TAHUN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0276694" y="1980922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25,604 (8%)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426802" y="1970956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45,733 (14%)</a:t>
            </a:r>
          </a:p>
        </p:txBody>
      </p:sp>
      <p:grpSp>
        <p:nvGrpSpPr>
          <p:cNvPr id="108" name="Group 107"/>
          <p:cNvGrpSpPr/>
          <p:nvPr/>
        </p:nvGrpSpPr>
        <p:grpSpPr>
          <a:xfrm>
            <a:off x="8687494" y="883466"/>
            <a:ext cx="600089" cy="634430"/>
            <a:chOff x="8159413" y="923324"/>
            <a:chExt cx="600089" cy="634430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9413" y="949895"/>
              <a:ext cx="324000" cy="6078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9502" y="923324"/>
              <a:ext cx="360000" cy="623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7" name="Group 106"/>
          <p:cNvGrpSpPr/>
          <p:nvPr/>
        </p:nvGrpSpPr>
        <p:grpSpPr>
          <a:xfrm>
            <a:off x="10558031" y="878255"/>
            <a:ext cx="600089" cy="634430"/>
            <a:chOff x="9538620" y="990232"/>
            <a:chExt cx="600089" cy="634430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8620" y="1016803"/>
              <a:ext cx="324000" cy="6078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8709" y="990232"/>
              <a:ext cx="360000" cy="6235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2" name="Group 11"/>
          <p:cNvGrpSpPr/>
          <p:nvPr/>
        </p:nvGrpSpPr>
        <p:grpSpPr>
          <a:xfrm>
            <a:off x="910630" y="2160458"/>
            <a:ext cx="2177264" cy="2194564"/>
            <a:chOff x="2100636" y="602711"/>
            <a:chExt cx="2453751" cy="203404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636" y="602711"/>
              <a:ext cx="1801941" cy="18019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2084" y="1074449"/>
              <a:ext cx="1562303" cy="1562303"/>
            </a:xfrm>
            <a:prstGeom prst="rect">
              <a:avLst/>
            </a:prstGeom>
          </p:spPr>
        </p:pic>
      </p:grpSp>
      <p:sp>
        <p:nvSpPr>
          <p:cNvPr id="100" name="Rectangle 99"/>
          <p:cNvSpPr/>
          <p:nvPr/>
        </p:nvSpPr>
        <p:spPr>
          <a:xfrm>
            <a:off x="1422015" y="4596508"/>
            <a:ext cx="1612942" cy="95410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/>
            <a:r>
              <a:rPr lang="en-MY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KESELURUHAN </a:t>
            </a:r>
          </a:p>
          <a:p>
            <a:pPr algn="ctr"/>
            <a:r>
              <a:rPr lang="en-MY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KEPIMPINAN</a:t>
            </a:r>
          </a:p>
          <a:p>
            <a:pPr algn="ctr"/>
            <a:r>
              <a:rPr lang="en-MY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326,380</a:t>
            </a:r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853" y="3275568"/>
            <a:ext cx="1712340" cy="1712340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6815286" y="2403004"/>
            <a:ext cx="1011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11,369 (3%)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815286" y="2835052"/>
            <a:ext cx="1104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71,109 (22%)</a:t>
            </a:r>
          </a:p>
        </p:txBody>
      </p:sp>
      <p:cxnSp>
        <p:nvCxnSpPr>
          <p:cNvPr id="116" name="Straight Connector 115"/>
          <p:cNvCxnSpPr/>
          <p:nvPr/>
        </p:nvCxnSpPr>
        <p:spPr>
          <a:xfrm flipH="1" flipV="1">
            <a:off x="8183438" y="539508"/>
            <a:ext cx="0" cy="62640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0559702" y="2853730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25,315 (7.9%)</a:t>
            </a:r>
          </a:p>
        </p:txBody>
      </p:sp>
      <p:cxnSp>
        <p:nvCxnSpPr>
          <p:cNvPr id="141" name="Straight Connector 140"/>
          <p:cNvCxnSpPr/>
          <p:nvPr/>
        </p:nvCxnSpPr>
        <p:spPr>
          <a:xfrm flipH="1" flipV="1">
            <a:off x="10055646" y="539508"/>
            <a:ext cx="0" cy="62640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/>
          <p:cNvCxnSpPr/>
          <p:nvPr/>
        </p:nvCxnSpPr>
        <p:spPr>
          <a:xfrm flipH="1" flipV="1">
            <a:off x="6311230" y="539508"/>
            <a:ext cx="0" cy="612000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8773556" y="2406284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MY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2,521 (1%)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8593640" y="2850927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43,212 (13%)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0559702" y="2432715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289 (0.1%)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157191" y="5999543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>
                <a:latin typeface="Arial" panose="020B0604020202020204" pitchFamily="34" charset="0"/>
                <a:cs typeface="Arial" panose="020B0604020202020204" pitchFamily="34" charset="0"/>
              </a:rPr>
              <a:t> 134,716 (41%)  </a:t>
            </a:r>
            <a:endParaRPr lang="en-M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0085074" y="5999543"/>
            <a:ext cx="1904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2000" b="1" dirty="0">
                <a:latin typeface="Arial" panose="020B0604020202020204" pitchFamily="34" charset="0"/>
                <a:cs typeface="Arial" panose="020B0604020202020204" pitchFamily="34" charset="0"/>
              </a:rPr>
              <a:t>89,176 (27%)</a:t>
            </a:r>
            <a:endParaRPr lang="en-MY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-25474" y="6454130"/>
            <a:ext cx="2646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Badan</a:t>
            </a:r>
            <a:r>
              <a:rPr lang="en-MY" sz="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Berkanun</a:t>
            </a:r>
            <a:r>
              <a:rPr lang="en-MY" sz="800" i="1" dirty="0">
                <a:latin typeface="Arial" panose="020B0604020202020204" pitchFamily="34" charset="0"/>
                <a:cs typeface="Arial" panose="020B0604020202020204" pitchFamily="34" charset="0"/>
              </a:rPr>
              <a:t> Persekutuan (BBP)</a:t>
            </a:r>
          </a:p>
          <a:p>
            <a:r>
              <a:rPr lang="en-MY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Perkhidmatan</a:t>
            </a:r>
            <a:r>
              <a:rPr lang="en-MY" sz="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MY" sz="800" i="1" dirty="0" err="1">
                <a:latin typeface="Arial" panose="020B0604020202020204" pitchFamily="34" charset="0"/>
                <a:cs typeface="Arial" panose="020B0604020202020204" pitchFamily="34" charset="0"/>
              </a:rPr>
              <a:t>Awam</a:t>
            </a:r>
            <a:r>
              <a:rPr lang="en-MY" sz="800" i="1" dirty="0">
                <a:latin typeface="Arial" panose="020B0604020202020204" pitchFamily="34" charset="0"/>
                <a:cs typeface="Arial" panose="020B0604020202020204" pitchFamily="34" charset="0"/>
              </a:rPr>
              <a:t> Persekutuan (PAP)</a:t>
            </a:r>
          </a:p>
        </p:txBody>
      </p:sp>
      <p:sp>
        <p:nvSpPr>
          <p:cNvPr id="4" name="Rectangle 3"/>
          <p:cNvSpPr/>
          <p:nvPr/>
        </p:nvSpPr>
        <p:spPr>
          <a:xfrm>
            <a:off x="6245911" y="6008111"/>
            <a:ext cx="2007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MY" sz="2000" b="1" dirty="0">
                <a:latin typeface="Arial" panose="020B0604020202020204" pitchFamily="34" charset="0"/>
                <a:cs typeface="Arial" panose="020B0604020202020204" pitchFamily="34" charset="0"/>
              </a:rPr>
              <a:t>326,380 (100%)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576908" y="1557586"/>
            <a:ext cx="1407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b="1" dirty="0">
                <a:latin typeface="Arial" panose="020B0604020202020204" pitchFamily="34" charset="0"/>
                <a:cs typeface="Arial" panose="020B0604020202020204" pitchFamily="34" charset="0"/>
              </a:rPr>
              <a:t>167,752 (51%)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8354794" y="1537841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b="1" dirty="0">
                <a:latin typeface="Arial" panose="020B0604020202020204" pitchFamily="34" charset="0"/>
                <a:cs typeface="Arial" panose="020B0604020202020204" pitchFamily="34" charset="0"/>
              </a:rPr>
              <a:t> 70,984 (22%)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0276694" y="1557586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b="1" dirty="0">
                <a:latin typeface="Arial" panose="020B0604020202020204" pitchFamily="34" charset="0"/>
                <a:cs typeface="Arial" panose="020B0604020202020204" pitchFamily="34" charset="0"/>
              </a:rPr>
              <a:t>53,613 (16%)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576908" y="3266033"/>
            <a:ext cx="1298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b="1" dirty="0">
                <a:latin typeface="Arial" panose="020B0604020202020204" pitchFamily="34" charset="0"/>
                <a:cs typeface="Arial" panose="020B0604020202020204" pitchFamily="34" charset="0"/>
              </a:rPr>
              <a:t>49,114 (15%)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0276694" y="3266033"/>
            <a:ext cx="1195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1,114 (0.3%)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8426802" y="3266033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5,268 (2%)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6576908" y="4130129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b="1" dirty="0">
                <a:latin typeface="Arial" panose="020B0604020202020204" pitchFamily="34" charset="0"/>
                <a:cs typeface="Arial" panose="020B0604020202020204" pitchFamily="34" charset="0"/>
              </a:rPr>
              <a:t>5,184 (2%)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8426802" y="412366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2,572 (1%)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0276694" y="4130129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1,707 (1%)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576908" y="3698081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b="1" dirty="0">
                <a:latin typeface="Arial" panose="020B0604020202020204" pitchFamily="34" charset="0"/>
                <a:cs typeface="Arial" panose="020B0604020202020204" pitchFamily="34" charset="0"/>
              </a:rPr>
              <a:t>20,469 (6%)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10276694" y="3698081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6,701 (2%)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8426802" y="3698081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9,639 (3%)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576908" y="4540397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b="1" dirty="0">
                <a:latin typeface="Arial" panose="020B0604020202020204" pitchFamily="34" charset="0"/>
                <a:cs typeface="Arial" panose="020B0604020202020204" pitchFamily="34" charset="0"/>
              </a:rPr>
              <a:t>609 (0.2%)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8426802" y="4540397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94 (0.03%)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10276694" y="4530138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42 (0.01%)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6576908" y="4994225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b="1" dirty="0">
                <a:latin typeface="Arial" panose="020B0604020202020204" pitchFamily="34" charset="0"/>
                <a:cs typeface="Arial" panose="020B0604020202020204" pitchFamily="34" charset="0"/>
              </a:rPr>
              <a:t>383 (0.1%)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8426802" y="4994225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383 (0.1%)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10276694" y="4994225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383 (0.1%)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6576908" y="5426273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b="1" dirty="0">
                <a:latin typeface="Arial" panose="020B0604020202020204" pitchFamily="34" charset="0"/>
                <a:cs typeface="Arial" panose="020B0604020202020204" pitchFamily="34" charset="0"/>
              </a:rPr>
              <a:t>292 (0.09%)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8426802" y="5426273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30 (0.01%)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10276694" y="5426273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8 (0.002%)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6576908" y="5750308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b="1" dirty="0">
                <a:latin typeface="Arial" panose="020B0604020202020204" pitchFamily="34" charset="0"/>
                <a:cs typeface="Arial" panose="020B0604020202020204" pitchFamily="34" charset="0"/>
              </a:rPr>
              <a:t>99 (0.03%)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8426802" y="5750308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13 (0.004%)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10276694" y="5750308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Y" sz="1400" dirty="0">
                <a:latin typeface="Arial" panose="020B0604020202020204" pitchFamily="34" charset="0"/>
                <a:cs typeface="Arial" panose="020B0604020202020204" pitchFamily="34" charset="0"/>
              </a:rPr>
              <a:t>4 (0.001%)</a:t>
            </a:r>
          </a:p>
        </p:txBody>
      </p:sp>
      <p:sp>
        <p:nvSpPr>
          <p:cNvPr id="83" name="Rectangle 82"/>
          <p:cNvSpPr/>
          <p:nvPr/>
        </p:nvSpPr>
        <p:spPr>
          <a:xfrm rot="5400000">
            <a:off x="7559583" y="-578437"/>
            <a:ext cx="406480" cy="861809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2" name="Flowchart: Delay 111"/>
          <p:cNvSpPr/>
          <p:nvPr/>
        </p:nvSpPr>
        <p:spPr>
          <a:xfrm flipH="1">
            <a:off x="11686357" y="6293407"/>
            <a:ext cx="504056" cy="584775"/>
          </a:xfrm>
          <a:prstGeom prst="flowChartDelay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sz="1800" b="1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88218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roplet">
    <a:dk1>
      <a:sysClr val="windowText" lastClr="000000"/>
    </a:dk1>
    <a:lt1>
      <a:sysClr val="window" lastClr="FFFFFF"/>
    </a:lt1>
    <a:dk2>
      <a:srgbClr val="355071"/>
    </a:dk2>
    <a:lt2>
      <a:srgbClr val="AABED7"/>
    </a:lt2>
    <a:accent1>
      <a:srgbClr val="2FA3EE"/>
    </a:accent1>
    <a:accent2>
      <a:srgbClr val="4BCAAD"/>
    </a:accent2>
    <a:accent3>
      <a:srgbClr val="86C157"/>
    </a:accent3>
    <a:accent4>
      <a:srgbClr val="D99C3F"/>
    </a:accent4>
    <a:accent5>
      <a:srgbClr val="CE6633"/>
    </a:accent5>
    <a:accent6>
      <a:srgbClr val="A35DD1"/>
    </a:accent6>
    <a:hlink>
      <a:srgbClr val="56BCFE"/>
    </a:hlink>
    <a:folHlink>
      <a:srgbClr val="97C5E3"/>
    </a:folHlink>
  </a:clrScheme>
  <a:fontScheme name="Droplet">
    <a:majorFont>
      <a:latin typeface="Tw Cen MT" panose="020B0602020104020603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w Cen MT" panose="020B0602020104020603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Droplet">
    <a:fillStyleLst>
      <a:solidFill>
        <a:schemeClr val="phClr"/>
      </a:solidFill>
      <a:solidFill>
        <a:schemeClr val="phClr">
          <a:tint val="69000"/>
          <a:satMod val="105000"/>
          <a:lumMod val="110000"/>
        </a:schemeClr>
      </a:solidFill>
      <a:gradFill rotWithShape="1">
        <a:gsLst>
          <a:gs pos="0">
            <a:schemeClr val="phClr">
              <a:tint val="94000"/>
              <a:satMod val="100000"/>
              <a:lumMod val="108000"/>
            </a:schemeClr>
          </a:gs>
          <a:gs pos="50000">
            <a:schemeClr val="phClr">
              <a:tint val="98000"/>
              <a:shade val="100000"/>
              <a:satMod val="100000"/>
              <a:lumMod val="100000"/>
            </a:schemeClr>
          </a:gs>
          <a:gs pos="100000">
            <a:schemeClr val="phClr">
              <a:shade val="72000"/>
              <a:satMod val="120000"/>
              <a:lumMod val="100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>
            <a:shade val="60000"/>
          </a:schemeClr>
        </a:solidFill>
        <a:prstDash val="solid"/>
      </a:ln>
      <a:ln w="15875" cap="flat" cmpd="sng" algn="ctr">
        <a:solidFill>
          <a:schemeClr val="phClr"/>
        </a:solidFill>
        <a:prstDash val="solid"/>
      </a:ln>
      <a:ln w="22225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50800" dist="25400" dir="5400000" rotWithShape="0">
            <a:srgbClr val="000000">
              <a:alpha val="28000"/>
            </a:srgbClr>
          </a:outerShdw>
        </a:effectLst>
      </a:effectStyle>
      <a:effectStyle>
        <a:effectLst>
          <a:outerShdw blurRad="63500" dist="25400" dir="5400000" algn="ctr" rotWithShape="0">
            <a:srgbClr val="000000">
              <a:alpha val="69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200000"/>
          </a:lightRig>
        </a:scene3d>
        <a:sp3d prstMaterial="plastic">
          <a:bevelT w="254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64000"/>
              <a:lumMod val="88000"/>
            </a:schemeClr>
          </a:gs>
        </a:gsLst>
        <a:lin ang="5400000" scaled="0"/>
      </a:gradFill>
      <a:gradFill rotWithShape="1">
        <a:gsLst>
          <a:gs pos="0">
            <a:schemeClr val="phClr">
              <a:tint val="84000"/>
              <a:shade val="100000"/>
              <a:hueMod val="130000"/>
              <a:satMod val="150000"/>
              <a:lumMod val="112000"/>
            </a:schemeClr>
          </a:gs>
          <a:gs pos="100000">
            <a:schemeClr val="phClr">
              <a:shade val="92000"/>
              <a:satMod val="140000"/>
              <a:lumMod val="11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3874</TotalTime>
  <Words>7206</Words>
  <Application>Microsoft Office PowerPoint</Application>
  <PresentationFormat>Custom</PresentationFormat>
  <Paragraphs>2053</Paragraphs>
  <Slides>45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Adobe Gothic Std B</vt:lpstr>
      <vt:lpstr>Aharoni</vt:lpstr>
      <vt:lpstr>Arial</vt:lpstr>
      <vt:lpstr>Arial Black</vt:lpstr>
      <vt:lpstr>Berlin Sans FB Demi</vt:lpstr>
      <vt:lpstr>Calibri</vt:lpstr>
      <vt:lpstr>Calibri Light</vt:lpstr>
      <vt:lpstr>Tw Cen MT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PENCAPAIAN DOMAIN DAN INDIKATOR BAGI TAHUN 2015, 2016 DAN 2017</vt:lpstr>
      <vt:lpstr>PowerPoint Presentation</vt:lpstr>
      <vt:lpstr>PowerPoint Presentation</vt:lpstr>
      <vt:lpstr>PowerPoint Presentation</vt:lpstr>
      <vt:lpstr>RUMUSAN RINGKASAN STATISTIK KEMPIMPINAN MUDA PELBAGAI SEKTOR SELURUH MALAYSIA (STATUS SEHINGGA 31 JANUARI 2019)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SENARAI PERKHIDMATAN AWAM PERSEKUTUAN (PAP)</vt:lpstr>
      <vt:lpstr>PowerPoint Presentation</vt:lpstr>
      <vt:lpstr>SENARAI BADAN BERKANUN (BBP)</vt:lpstr>
      <vt:lpstr>SENARAI BADAN BERKANUN (BBP)</vt:lpstr>
      <vt:lpstr>SENARAI BADAN BERKANUN (BBP)</vt:lpstr>
      <vt:lpstr>SENARAI BADAN BERKANUN (BBP)</vt:lpstr>
      <vt:lpstr>PowerPoint Presentation</vt:lpstr>
      <vt:lpstr>PowerPoint Presentation</vt:lpstr>
      <vt:lpstr>PowerPoint Presentation</vt:lpstr>
      <vt:lpstr>          SENARAI PIHAK SETIAUSAHA KERAJAAN NEGERI YANG TELAH MEMBEKALKAN DATA</vt:lpstr>
      <vt:lpstr>PowerPoint Presentation</vt:lpstr>
      <vt:lpstr>SENARAI PIHAK BERKUASA TEMPATAN (PBT) YANG TELAH MEMBEKALKAN DATA</vt:lpstr>
      <vt:lpstr>SENARAI PIHAK BERKUASA TEMPATAN (PBT) YANG TELAH MEMBEKALKAN DATA</vt:lpstr>
      <vt:lpstr>SENARAI DATA YANG TELAH DITERIMA &amp; PERLU PENGEMASKINIAN SEMULA (Maklumat tidak lengkap)</vt:lpstr>
      <vt:lpstr>PowerPoint Presentation</vt:lpstr>
      <vt:lpstr>SENARAI DATA YANG TELAH DITERIMA &amp; PERLU PENGEMASKINIAN SEMULA (Maklumat tidak lengkap)</vt:lpstr>
      <vt:lpstr>PowerPoint Presentation</vt:lpstr>
      <vt:lpstr>SENARAI PERSATUAN/ PERTUBUHAN YANG TELAH MEMBEKALKAN DATA</vt:lpstr>
      <vt:lpstr>SENARAI DATA YANG TELAH DITERIMA &amp; PERLU PENGEMASKINIAN SEMULA (Maklumat tidak lengkap)</vt:lpstr>
      <vt:lpstr>PowerPoint Presentation</vt:lpstr>
      <vt:lpstr>PowerPoint Presentation</vt:lpstr>
      <vt:lpstr>PowerPoint Presentation</vt:lpstr>
      <vt:lpstr>SENARAI PIHAK GOVERNMENT LINKED COMPANIES  (GLC) YANG TELAH MEMBEKALKAN DATA</vt:lpstr>
      <vt:lpstr>PowerPoint Presentation</vt:lpstr>
      <vt:lpstr>SENARAI PIHAK SYARIKAT-SYARIKAT PELABURAN KERAJAAN (GLIC) YANG TELAH MEMBEKALKAN DATA</vt:lpstr>
      <vt:lpstr>PowerPoint Presentation</vt:lpstr>
      <vt:lpstr>SENARAI PIHAK BADAN KORPORAT YANG TELAH MEMBEKALKAN DATA</vt:lpstr>
      <vt:lpstr>SENARAI DATA YANG TELAH DITERIMA &amp; PERLU PENGEMASKINIAN SEMULA (Maklumat tidak lengkap)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Noor Afifah Johari</dc:creator>
  <cp:lastModifiedBy>iyres</cp:lastModifiedBy>
  <cp:revision>397</cp:revision>
  <cp:lastPrinted>2019-03-13T01:05:17Z</cp:lastPrinted>
  <dcterms:created xsi:type="dcterms:W3CDTF">2018-12-04T04:01:34Z</dcterms:created>
  <dcterms:modified xsi:type="dcterms:W3CDTF">2019-03-14T00:25:51Z</dcterms:modified>
</cp:coreProperties>
</file>