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74" r:id="rId2"/>
    <p:sldId id="275" r:id="rId3"/>
    <p:sldId id="276" r:id="rId4"/>
    <p:sldId id="282" r:id="rId5"/>
    <p:sldId id="283" r:id="rId6"/>
    <p:sldId id="284" r:id="rId7"/>
    <p:sldId id="277" r:id="rId8"/>
    <p:sldId id="278" r:id="rId9"/>
    <p:sldId id="279" r:id="rId10"/>
    <p:sldId id="280" r:id="rId11"/>
    <p:sldId id="281" r:id="rId1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4208"/>
    <a:srgbClr val="3B1844"/>
    <a:srgbClr val="1A845C"/>
    <a:srgbClr val="120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76" autoAdjust="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9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3713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1048760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3713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29F39CD9-A39C-437E-B973-CCA19F009746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761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8951"/>
            <a:ext cx="2946400" cy="493713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1048762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9" y="9378951"/>
            <a:ext cx="2946400" cy="493713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E3224505-FAE0-4C33-8175-094F748FBBF7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5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55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5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5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2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487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7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726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727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7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4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4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74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7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7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1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7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7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58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58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59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59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7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38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3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740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  <p:sp>
        <p:nvSpPr>
          <p:cNvPr id="1048741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00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01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0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70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70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06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07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0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48709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1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71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71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71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71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7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58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58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7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748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7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7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  <p:sp>
        <p:nvSpPr>
          <p:cNvPr id="1048752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730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48731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3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73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104873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  <p:sp>
        <p:nvSpPr>
          <p:cNvPr id="1048735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736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F26069C-83BA-49E5-8E68-40BFC154B5BA}" type="datetimeFigureOut">
              <a:rPr lang="en-MY" smtClean="0"/>
              <a:t>19/11/2019</a:t>
            </a:fld>
            <a:endParaRPr lang="en-MY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MY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9B7B6C9-51BD-417F-BECB-73498FAB2B8E}" type="slidenum">
              <a:rPr lang="en-MY" smtClean="0"/>
              <a:t>‹#›</a:t>
            </a:fld>
            <a:endParaRPr lang="en-MY"/>
          </a:p>
        </p:txBody>
      </p:sp>
      <p:sp>
        <p:nvSpPr>
          <p:cNvPr id="1048581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582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jpe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703573"/>
            <a:ext cx="1368151" cy="1065882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6" name="Title 58"/>
          <p:cNvSpPr txBox="1"/>
          <p:nvPr/>
        </p:nvSpPr>
        <p:spPr>
          <a:xfrm>
            <a:off x="628650" y="3719018"/>
            <a:ext cx="7886700" cy="739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mbria" pitchFamily="18" charset="0"/>
              </a:rPr>
              <a:t>PENGLIBATAN  DAN PEMBANGUNAN BAKAT WANITA DALAM SUKAN BERPRESTASI TINGGI</a:t>
            </a:r>
          </a:p>
        </p:txBody>
      </p:sp>
      <p:pic>
        <p:nvPicPr>
          <p:cNvPr id="2097153" name="Picture 2" descr="Image result for kementerian belia dan suk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7824" y="1556792"/>
            <a:ext cx="1339349" cy="135944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6" name="Rectangle 1"/>
          <p:cNvSpPr/>
          <p:nvPr/>
        </p:nvSpPr>
        <p:spPr>
          <a:xfrm>
            <a:off x="772666" y="2852936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MY" sz="2400" dirty="0" err="1">
                <a:latin typeface="Cambria" pitchFamily="18" charset="0"/>
              </a:rPr>
              <a:t>Mesyuarat</a:t>
            </a:r>
            <a:r>
              <a:rPr lang="en-MY" sz="2400" dirty="0">
                <a:latin typeface="Cambria" pitchFamily="18" charset="0"/>
              </a:rPr>
              <a:t> </a:t>
            </a:r>
            <a:r>
              <a:rPr lang="en-MY" sz="2400" dirty="0" err="1">
                <a:latin typeface="Cambria" pitchFamily="18" charset="0"/>
              </a:rPr>
              <a:t>dipohon</a:t>
            </a:r>
            <a:r>
              <a:rPr lang="en-MY" sz="2400" dirty="0">
                <a:latin typeface="Cambria" pitchFamily="18" charset="0"/>
              </a:rPr>
              <a:t> </a:t>
            </a:r>
            <a:r>
              <a:rPr lang="en-MY" sz="2400" dirty="0" err="1">
                <a:latin typeface="Cambria" pitchFamily="18" charset="0"/>
              </a:rPr>
              <a:t>untuk</a:t>
            </a:r>
            <a:r>
              <a:rPr lang="en-MY" sz="2400" dirty="0">
                <a:latin typeface="Cambria" pitchFamily="18" charset="0"/>
              </a:rPr>
              <a:t> </a:t>
            </a:r>
            <a:r>
              <a:rPr lang="en-MY" sz="2400" dirty="0" err="1">
                <a:latin typeface="Cambria" pitchFamily="18" charset="0"/>
              </a:rPr>
              <a:t>mempertimbang</a:t>
            </a:r>
            <a:r>
              <a:rPr lang="en-MY" sz="2400" dirty="0">
                <a:latin typeface="Cambria" pitchFamily="18" charset="0"/>
              </a:rPr>
              <a:t> </a:t>
            </a:r>
            <a:r>
              <a:rPr lang="en-MY" sz="2400" dirty="0" err="1">
                <a:latin typeface="Cambria" pitchFamily="18" charset="0"/>
              </a:rPr>
              <a:t>dan</a:t>
            </a:r>
            <a:r>
              <a:rPr lang="en-MY" sz="2400" dirty="0">
                <a:latin typeface="Cambria" pitchFamily="18" charset="0"/>
              </a:rPr>
              <a:t> </a:t>
            </a:r>
            <a:r>
              <a:rPr lang="en-MY" sz="2400" dirty="0" err="1">
                <a:latin typeface="Cambria" pitchFamily="18" charset="0"/>
              </a:rPr>
              <a:t>meluluskan</a:t>
            </a:r>
            <a:r>
              <a:rPr lang="en-MY" sz="2400" dirty="0">
                <a:latin typeface="Cambria" pitchFamily="18" charset="0"/>
              </a:rPr>
              <a:t>  </a:t>
            </a:r>
            <a:r>
              <a:rPr lang="en-MY" sz="2400" dirty="0" err="1">
                <a:latin typeface="Cambria" pitchFamily="18" charset="0"/>
              </a:rPr>
              <a:t>penubuhan</a:t>
            </a:r>
            <a:r>
              <a:rPr lang="en-MY" sz="2400" dirty="0">
                <a:latin typeface="Cambria" pitchFamily="18" charset="0"/>
              </a:rPr>
              <a:t> </a:t>
            </a:r>
            <a:r>
              <a:rPr lang="en-MY" sz="2400" dirty="0" err="1">
                <a:latin typeface="Cambria" pitchFamily="18" charset="0"/>
              </a:rPr>
              <a:t>Majlis</a:t>
            </a:r>
            <a:r>
              <a:rPr lang="en-MY" sz="2400" dirty="0">
                <a:latin typeface="Cambria" pitchFamily="18" charset="0"/>
              </a:rPr>
              <a:t> </a:t>
            </a:r>
            <a:r>
              <a:rPr lang="en-MY" sz="2400" dirty="0" err="1">
                <a:latin typeface="Cambria" pitchFamily="18" charset="0"/>
              </a:rPr>
              <a:t>Wanita</a:t>
            </a:r>
            <a:r>
              <a:rPr lang="en-MY" sz="2400" dirty="0">
                <a:latin typeface="Cambria" pitchFamily="18" charset="0"/>
              </a:rPr>
              <a:t> </a:t>
            </a:r>
            <a:r>
              <a:rPr lang="en-MY" sz="2400" dirty="0" err="1">
                <a:latin typeface="Cambria" pitchFamily="18" charset="0"/>
              </a:rPr>
              <a:t>Dalam</a:t>
            </a:r>
            <a:r>
              <a:rPr lang="en-MY" sz="2400" dirty="0">
                <a:latin typeface="Cambria" pitchFamily="18" charset="0"/>
              </a:rPr>
              <a:t> </a:t>
            </a:r>
            <a:r>
              <a:rPr lang="en-MY" sz="2400" dirty="0" err="1">
                <a:latin typeface="Cambria" pitchFamily="18" charset="0"/>
              </a:rPr>
              <a:t>Sukan</a:t>
            </a:r>
            <a:endParaRPr lang="en-MY" sz="2400" dirty="0">
              <a:latin typeface="Cambria" pitchFamily="18" charset="0"/>
            </a:endParaRPr>
          </a:p>
        </p:txBody>
      </p:sp>
      <p:sp>
        <p:nvSpPr>
          <p:cNvPr id="1048697" name="Title 58"/>
          <p:cNvSpPr txBox="1"/>
          <p:nvPr/>
        </p:nvSpPr>
        <p:spPr>
          <a:xfrm>
            <a:off x="1259632" y="501785"/>
            <a:ext cx="5294412" cy="739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latin typeface="Cambria" pitchFamily="18" charset="0"/>
              </a:rPr>
              <a:t>SYOR </a:t>
            </a:r>
          </a:p>
        </p:txBody>
      </p:sp>
      <p:cxnSp>
        <p:nvCxnSpPr>
          <p:cNvPr id="3145742" name="Straight Connector 3"/>
          <p:cNvCxnSpPr>
            <a:cxnSpLocks/>
          </p:cNvCxnSpPr>
          <p:nvPr/>
        </p:nvCxnSpPr>
        <p:spPr>
          <a:xfrm>
            <a:off x="1077788" y="1268760"/>
            <a:ext cx="72386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97194" name="Pictur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146" y="601712"/>
            <a:ext cx="948642" cy="739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8" name="Title 58"/>
          <p:cNvSpPr txBox="1"/>
          <p:nvPr/>
        </p:nvSpPr>
        <p:spPr>
          <a:xfrm>
            <a:off x="1979712" y="2636912"/>
            <a:ext cx="5294412" cy="739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latin typeface="Cambria" pitchFamily="18" charset="0"/>
              </a:rPr>
              <a:t>SEKIAN</a:t>
            </a:r>
          </a:p>
          <a:p>
            <a:r>
              <a:rPr lang="en-US" sz="3200" b="1" dirty="0">
                <a:latin typeface="Cambria" pitchFamily="18" charset="0"/>
              </a:rPr>
              <a:t>TERIMA KASIH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58"/>
          <p:cNvSpPr txBox="1"/>
          <p:nvPr/>
        </p:nvSpPr>
        <p:spPr>
          <a:xfrm>
            <a:off x="1043608" y="116632"/>
            <a:ext cx="7128792" cy="739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b="1" dirty="0">
                <a:latin typeface="Cambria" pitchFamily="18" charset="0"/>
              </a:rPr>
              <a:t>LATAR BELAKANG</a:t>
            </a:r>
          </a:p>
          <a:p>
            <a:pPr algn="l"/>
            <a:r>
              <a:rPr lang="en-US" sz="2000" b="1" dirty="0">
                <a:latin typeface="Cambria" pitchFamily="18" charset="0"/>
              </a:rPr>
              <a:t>WANITA DALAM SUKAN DI PERINGKAT ANTARABANGSA</a:t>
            </a:r>
          </a:p>
        </p:txBody>
      </p:sp>
      <p:cxnSp>
        <p:nvCxnSpPr>
          <p:cNvPr id="3145728" name="Straight Connector 57"/>
          <p:cNvCxnSpPr>
            <a:cxnSpLocks/>
          </p:cNvCxnSpPr>
          <p:nvPr/>
        </p:nvCxnSpPr>
        <p:spPr>
          <a:xfrm>
            <a:off x="1077788" y="855688"/>
            <a:ext cx="72386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97154" name="Picture 5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146" y="169664"/>
            <a:ext cx="948642" cy="73905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" name="Group 27"/>
          <p:cNvGrpSpPr/>
          <p:nvPr/>
        </p:nvGrpSpPr>
        <p:grpSpPr>
          <a:xfrm>
            <a:off x="6915935" y="2764490"/>
            <a:ext cx="2110093" cy="2110093"/>
            <a:chOff x="7963874" y="3577246"/>
            <a:chExt cx="2110093" cy="2110093"/>
          </a:xfrm>
        </p:grpSpPr>
        <p:sp>
          <p:nvSpPr>
            <p:cNvPr id="1048593" name="Oval 28"/>
            <p:cNvSpPr/>
            <p:nvPr/>
          </p:nvSpPr>
          <p:spPr>
            <a:xfrm>
              <a:off x="7963874" y="3577246"/>
              <a:ext cx="2110093" cy="2110093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8594" name="Oval 29"/>
            <p:cNvSpPr/>
            <p:nvPr/>
          </p:nvSpPr>
          <p:spPr>
            <a:xfrm>
              <a:off x="8286304" y="3899676"/>
              <a:ext cx="1465232" cy="1465232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8595" name="Oval 30"/>
            <p:cNvSpPr/>
            <p:nvPr/>
          </p:nvSpPr>
          <p:spPr>
            <a:xfrm>
              <a:off x="8663381" y="4276753"/>
              <a:ext cx="711079" cy="711079"/>
            </a:xfrm>
            <a:prstGeom prst="ellipse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31"/>
          <p:cNvGrpSpPr/>
          <p:nvPr/>
        </p:nvGrpSpPr>
        <p:grpSpPr>
          <a:xfrm>
            <a:off x="177586" y="4565584"/>
            <a:ext cx="2234174" cy="1207716"/>
            <a:chOff x="332936" y="4662597"/>
            <a:chExt cx="2937088" cy="1610287"/>
          </a:xfrm>
        </p:grpSpPr>
        <p:sp>
          <p:nvSpPr>
            <p:cNvPr id="1048596" name="TextBox 32"/>
            <p:cNvSpPr txBox="1"/>
            <p:nvPr/>
          </p:nvSpPr>
          <p:spPr>
            <a:xfrm>
              <a:off x="332936" y="4662597"/>
              <a:ext cx="2937088" cy="45140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600" b="1" cap="all" dirty="0">
                  <a:solidFill>
                    <a:schemeClr val="accent2">
                      <a:lumMod val="75000"/>
                    </a:schemeClr>
                  </a:solidFill>
                </a:rPr>
                <a:t>PENCAPAIAN </a:t>
              </a:r>
            </a:p>
          </p:txBody>
        </p:sp>
        <p:sp>
          <p:nvSpPr>
            <p:cNvPr id="1048597" name="TextBox 33"/>
            <p:cNvSpPr txBox="1"/>
            <p:nvPr/>
          </p:nvSpPr>
          <p:spPr>
            <a:xfrm>
              <a:off x="340730" y="5111496"/>
              <a:ext cx="2929294" cy="1161388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MY" sz="1200" dirty="0" err="1"/>
                <a:t>Kontinjen</a:t>
              </a:r>
              <a:r>
                <a:rPr lang="en-MY" sz="1200" dirty="0"/>
                <a:t> </a:t>
              </a:r>
              <a:r>
                <a:rPr lang="en-MY" sz="1200" dirty="0" err="1"/>
                <a:t>wanita</a:t>
              </a:r>
              <a:r>
                <a:rPr lang="en-MY" sz="1200" dirty="0"/>
                <a:t> </a:t>
              </a:r>
              <a:r>
                <a:rPr lang="en-MY" sz="1200" dirty="0" err="1"/>
                <a:t>Amerika</a:t>
              </a:r>
              <a:r>
                <a:rPr lang="en-MY" sz="1200" dirty="0"/>
                <a:t> Syarikat </a:t>
              </a:r>
              <a:r>
                <a:rPr lang="en-MY" sz="1200" dirty="0" err="1"/>
                <a:t>telah</a:t>
              </a:r>
              <a:r>
                <a:rPr lang="en-MY" sz="1200" dirty="0"/>
                <a:t> </a:t>
              </a:r>
              <a:r>
                <a:rPr lang="en-MY" sz="1200" dirty="0" err="1"/>
                <a:t>menyumbangkan</a:t>
              </a:r>
              <a:r>
                <a:rPr lang="en-MY" sz="1200" dirty="0"/>
                <a:t> </a:t>
              </a:r>
              <a:r>
                <a:rPr lang="en-MY" sz="1200" dirty="0" err="1"/>
                <a:t>pingat</a:t>
              </a:r>
              <a:r>
                <a:rPr lang="en-MY" sz="1200" dirty="0"/>
                <a:t> </a:t>
              </a:r>
              <a:r>
                <a:rPr lang="en-MY" sz="1200" dirty="0" err="1"/>
                <a:t>terbanyak</a:t>
              </a:r>
              <a:r>
                <a:rPr lang="en-MY" sz="1200" dirty="0"/>
                <a:t> </a:t>
              </a:r>
              <a:r>
                <a:rPr lang="en-MY" sz="1200" dirty="0" err="1"/>
                <a:t>negaranya</a:t>
              </a:r>
              <a:r>
                <a:rPr lang="en-MY" sz="1200" dirty="0"/>
                <a:t> </a:t>
              </a:r>
            </a:p>
            <a:p>
              <a:r>
                <a:rPr lang="en-MY" sz="1200" dirty="0"/>
                <a:t>(121 </a:t>
              </a:r>
              <a:r>
                <a:rPr lang="en-MY" sz="1200" dirty="0" err="1"/>
                <a:t>pingat</a:t>
              </a:r>
              <a:r>
                <a:rPr lang="en-MY" sz="1200" dirty="0"/>
                <a:t>) </a:t>
              </a:r>
              <a:endParaRPr lang="en-US" sz="1200" dirty="0"/>
            </a:p>
          </p:txBody>
        </p:sp>
      </p:grpSp>
      <p:sp>
        <p:nvSpPr>
          <p:cNvPr id="1048598" name="TextBox 36"/>
          <p:cNvSpPr txBox="1"/>
          <p:nvPr/>
        </p:nvSpPr>
        <p:spPr>
          <a:xfrm>
            <a:off x="2827919" y="1168296"/>
            <a:ext cx="2464161" cy="937742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r>
              <a:rPr lang="en-US" sz="1600" b="1" dirty="0">
                <a:solidFill>
                  <a:schemeClr val="accent5"/>
                </a:solidFill>
              </a:rPr>
              <a:t>PENYERTAAN OLIMPIK</a:t>
            </a:r>
            <a:endParaRPr lang="en-MY" sz="1600" b="1" dirty="0">
              <a:solidFill>
                <a:schemeClr val="accent5"/>
              </a:solidFill>
            </a:endParaRPr>
          </a:p>
          <a:p>
            <a:r>
              <a:rPr lang="en-MY" sz="1200" dirty="0" err="1"/>
              <a:t>Peningkatan</a:t>
            </a:r>
            <a:r>
              <a:rPr lang="en-MY" sz="1200" dirty="0"/>
              <a:t> </a:t>
            </a:r>
            <a:r>
              <a:rPr lang="en-MY" sz="1200" dirty="0" err="1"/>
              <a:t>progresif</a:t>
            </a:r>
            <a:r>
              <a:rPr lang="en-MY" sz="1200" dirty="0"/>
              <a:t> </a:t>
            </a:r>
            <a:r>
              <a:rPr lang="en-MY" sz="1200" dirty="0" err="1"/>
              <a:t>atlet</a:t>
            </a:r>
            <a:r>
              <a:rPr lang="en-MY" sz="1200" dirty="0"/>
              <a:t> </a:t>
            </a:r>
            <a:r>
              <a:rPr lang="en-MY" sz="1200" dirty="0" err="1"/>
              <a:t>wanita</a:t>
            </a:r>
            <a:r>
              <a:rPr lang="en-MY" sz="1200" dirty="0"/>
              <a:t> </a:t>
            </a:r>
            <a:r>
              <a:rPr lang="en-MY" sz="1200" dirty="0" err="1"/>
              <a:t>dalam</a:t>
            </a:r>
            <a:r>
              <a:rPr lang="en-MY" sz="1200" dirty="0"/>
              <a:t> </a:t>
            </a:r>
            <a:r>
              <a:rPr lang="en-MY" sz="1200" dirty="0" err="1"/>
              <a:t>Temasya</a:t>
            </a:r>
            <a:r>
              <a:rPr lang="en-MY" sz="1200" dirty="0"/>
              <a:t> </a:t>
            </a:r>
            <a:r>
              <a:rPr lang="en-MY" sz="1200" dirty="0" err="1"/>
              <a:t>Sukan</a:t>
            </a:r>
            <a:r>
              <a:rPr lang="en-MY" sz="1200" dirty="0"/>
              <a:t> </a:t>
            </a:r>
            <a:r>
              <a:rPr lang="en-MY" sz="1200" dirty="0" err="1"/>
              <a:t>Olimpik</a:t>
            </a:r>
            <a:r>
              <a:rPr lang="en-MY" sz="1200" dirty="0"/>
              <a:t> &amp; </a:t>
            </a:r>
            <a:r>
              <a:rPr lang="en-MY" sz="1200" dirty="0" err="1"/>
              <a:t>peningkatan</a:t>
            </a:r>
            <a:r>
              <a:rPr lang="en-MY" sz="1200" dirty="0"/>
              <a:t> </a:t>
            </a:r>
            <a:r>
              <a:rPr lang="en-MY" sz="1200" dirty="0" err="1"/>
              <a:t>acara</a:t>
            </a:r>
            <a:r>
              <a:rPr lang="en-MY" sz="1200" dirty="0"/>
              <a:t> </a:t>
            </a:r>
            <a:r>
              <a:rPr lang="en-MY" sz="1200" dirty="0" err="1"/>
              <a:t>wanita</a:t>
            </a:r>
            <a:r>
              <a:rPr lang="en-MY" sz="1200" dirty="0"/>
              <a:t> </a:t>
            </a:r>
            <a:endParaRPr lang="en-US" sz="1200" dirty="0"/>
          </a:p>
        </p:txBody>
      </p:sp>
      <p:grpSp>
        <p:nvGrpSpPr>
          <p:cNvPr id="28" name="Group 37"/>
          <p:cNvGrpSpPr/>
          <p:nvPr/>
        </p:nvGrpSpPr>
        <p:grpSpPr>
          <a:xfrm>
            <a:off x="302575" y="1397235"/>
            <a:ext cx="2397217" cy="1198913"/>
            <a:chOff x="332936" y="4662597"/>
            <a:chExt cx="2937088" cy="1598552"/>
          </a:xfrm>
        </p:grpSpPr>
        <p:sp>
          <p:nvSpPr>
            <p:cNvPr id="1048599" name="TextBox 38"/>
            <p:cNvSpPr txBox="1"/>
            <p:nvPr/>
          </p:nvSpPr>
          <p:spPr>
            <a:xfrm>
              <a:off x="332936" y="4662597"/>
              <a:ext cx="2937088" cy="45140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1600" b="1" cap="all" dirty="0">
                  <a:solidFill>
                    <a:schemeClr val="accent3">
                      <a:lumMod val="75000"/>
                    </a:schemeClr>
                  </a:solidFill>
                </a:rPr>
                <a:t>PROGRAM IOC</a:t>
              </a:r>
            </a:p>
          </p:txBody>
        </p:sp>
        <p:sp>
          <p:nvSpPr>
            <p:cNvPr id="1048600" name="TextBox 39"/>
            <p:cNvSpPr txBox="1"/>
            <p:nvPr/>
          </p:nvSpPr>
          <p:spPr>
            <a:xfrm>
              <a:off x="340731" y="5111494"/>
              <a:ext cx="2929293" cy="114965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MY" sz="1200" dirty="0"/>
                <a:t>IOC </a:t>
              </a:r>
              <a:r>
                <a:rPr lang="en-MY" sz="1200" dirty="0" err="1"/>
                <a:t>memperluaskan</a:t>
              </a:r>
              <a:r>
                <a:rPr lang="en-MY" sz="1200" dirty="0"/>
                <a:t> Program </a:t>
              </a:r>
              <a:r>
                <a:rPr lang="en-MY" sz="1200" dirty="0" err="1"/>
                <a:t>Olimpik</a:t>
              </a:r>
              <a:r>
                <a:rPr lang="en-MY" sz="1200" dirty="0"/>
                <a:t> </a:t>
              </a:r>
              <a:r>
                <a:rPr lang="en-MY" sz="1200" dirty="0" err="1"/>
                <a:t>menerusi</a:t>
              </a:r>
              <a:r>
                <a:rPr lang="en-MY" sz="1200" dirty="0"/>
                <a:t> </a:t>
              </a:r>
              <a:r>
                <a:rPr lang="en-MY" sz="1200" dirty="0" err="1"/>
                <a:t>banyak</a:t>
              </a:r>
              <a:r>
                <a:rPr lang="en-MY" sz="1200" dirty="0"/>
                <a:t> </a:t>
              </a:r>
              <a:r>
                <a:rPr lang="en-MY" sz="1200" dirty="0" err="1"/>
                <a:t>acara</a:t>
              </a:r>
              <a:r>
                <a:rPr lang="en-MY" sz="1200" dirty="0"/>
                <a:t> </a:t>
              </a:r>
              <a:r>
                <a:rPr lang="en-MY" sz="1200" dirty="0" err="1"/>
                <a:t>wanita</a:t>
              </a:r>
              <a:r>
                <a:rPr lang="en-MY" sz="1200" dirty="0"/>
                <a:t> &amp; </a:t>
              </a:r>
              <a:r>
                <a:rPr lang="en-MY" sz="1200" dirty="0" err="1"/>
                <a:t>penubuhan</a:t>
              </a:r>
              <a:r>
                <a:rPr lang="en-MY" sz="1200" dirty="0"/>
                <a:t> </a:t>
              </a:r>
              <a:r>
                <a:rPr lang="en-MY" sz="1200" dirty="0" err="1"/>
                <a:t>Pesuruhjaya</a:t>
              </a:r>
              <a:r>
                <a:rPr lang="en-MY" sz="1200" dirty="0"/>
                <a:t> </a:t>
              </a:r>
              <a:r>
                <a:rPr lang="en-MY" sz="1200" dirty="0" err="1"/>
                <a:t>Sukan</a:t>
              </a:r>
              <a:r>
                <a:rPr lang="en-MY" sz="1200" dirty="0"/>
                <a:t> </a:t>
              </a:r>
              <a:r>
                <a:rPr lang="en-MY" sz="1200" dirty="0" err="1"/>
                <a:t>Wanita</a:t>
              </a:r>
              <a:endParaRPr lang="en-US" sz="1200" dirty="0"/>
            </a:p>
          </p:txBody>
        </p:sp>
      </p:grpSp>
      <p:sp>
        <p:nvSpPr>
          <p:cNvPr id="1048601" name="Freeform: Shape 32"/>
          <p:cNvSpPr/>
          <p:nvPr/>
        </p:nvSpPr>
        <p:spPr>
          <a:xfrm>
            <a:off x="2791055" y="3233420"/>
            <a:ext cx="2110093" cy="1172235"/>
          </a:xfrm>
          <a:custGeom>
            <a:avLst/>
            <a:gdLst>
              <a:gd name="connsiteX0" fmla="*/ 1852787 w 2628032"/>
              <a:gd name="connsiteY0" fmla="*/ 927394 h 1459969"/>
              <a:gd name="connsiteX1" fmla="*/ 2628032 w 2628032"/>
              <a:gd name="connsiteY1" fmla="*/ 927394 h 1459969"/>
              <a:gd name="connsiteX2" fmla="*/ 2628032 w 2628032"/>
              <a:gd name="connsiteY2" fmla="*/ 1459969 h 1459969"/>
              <a:gd name="connsiteX3" fmla="*/ 1852787 w 2628032"/>
              <a:gd name="connsiteY3" fmla="*/ 1459969 h 1459969"/>
              <a:gd name="connsiteX4" fmla="*/ 0 w 2628032"/>
              <a:gd name="connsiteY4" fmla="*/ 0 h 1459969"/>
              <a:gd name="connsiteX5" fmla="*/ 368505 w 2628032"/>
              <a:gd name="connsiteY5" fmla="*/ 0 h 1459969"/>
              <a:gd name="connsiteX6" fmla="*/ 368505 w 2628032"/>
              <a:gd name="connsiteY6" fmla="*/ 341205 h 1459969"/>
              <a:gd name="connsiteX7" fmla="*/ 0 w 2628032"/>
              <a:gd name="connsiteY7" fmla="*/ 341205 h 1459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28032" h="1459969">
                <a:moveTo>
                  <a:pt x="1852787" y="927394"/>
                </a:moveTo>
                <a:lnTo>
                  <a:pt x="2628032" y="927394"/>
                </a:lnTo>
                <a:lnTo>
                  <a:pt x="2628032" y="1459969"/>
                </a:lnTo>
                <a:lnTo>
                  <a:pt x="1852787" y="1459969"/>
                </a:lnTo>
                <a:close/>
                <a:moveTo>
                  <a:pt x="0" y="0"/>
                </a:moveTo>
                <a:lnTo>
                  <a:pt x="368505" y="0"/>
                </a:lnTo>
                <a:lnTo>
                  <a:pt x="368505" y="341205"/>
                </a:lnTo>
                <a:lnTo>
                  <a:pt x="0" y="341205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48602" name="Freeform: Shape 33"/>
          <p:cNvSpPr/>
          <p:nvPr/>
        </p:nvSpPr>
        <p:spPr>
          <a:xfrm>
            <a:off x="1376502" y="3233420"/>
            <a:ext cx="2110093" cy="1172235"/>
          </a:xfrm>
          <a:custGeom>
            <a:avLst/>
            <a:gdLst>
              <a:gd name="connsiteX0" fmla="*/ 1852787 w 2628032"/>
              <a:gd name="connsiteY0" fmla="*/ 927394 h 1459969"/>
              <a:gd name="connsiteX1" fmla="*/ 2628032 w 2628032"/>
              <a:gd name="connsiteY1" fmla="*/ 927394 h 1459969"/>
              <a:gd name="connsiteX2" fmla="*/ 2628032 w 2628032"/>
              <a:gd name="connsiteY2" fmla="*/ 1459969 h 1459969"/>
              <a:gd name="connsiteX3" fmla="*/ 1852787 w 2628032"/>
              <a:gd name="connsiteY3" fmla="*/ 1459969 h 1459969"/>
              <a:gd name="connsiteX4" fmla="*/ 0 w 2628032"/>
              <a:gd name="connsiteY4" fmla="*/ 0 h 1459969"/>
              <a:gd name="connsiteX5" fmla="*/ 368505 w 2628032"/>
              <a:gd name="connsiteY5" fmla="*/ 0 h 1459969"/>
              <a:gd name="connsiteX6" fmla="*/ 368505 w 2628032"/>
              <a:gd name="connsiteY6" fmla="*/ 341205 h 1459969"/>
              <a:gd name="connsiteX7" fmla="*/ 0 w 2628032"/>
              <a:gd name="connsiteY7" fmla="*/ 341205 h 1459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28032" h="1459969">
                <a:moveTo>
                  <a:pt x="1852787" y="927394"/>
                </a:moveTo>
                <a:lnTo>
                  <a:pt x="2628032" y="927394"/>
                </a:lnTo>
                <a:lnTo>
                  <a:pt x="2628032" y="1459969"/>
                </a:lnTo>
                <a:lnTo>
                  <a:pt x="1852787" y="1459969"/>
                </a:lnTo>
                <a:close/>
                <a:moveTo>
                  <a:pt x="0" y="0"/>
                </a:moveTo>
                <a:lnTo>
                  <a:pt x="368505" y="0"/>
                </a:lnTo>
                <a:lnTo>
                  <a:pt x="368505" y="341205"/>
                </a:lnTo>
                <a:lnTo>
                  <a:pt x="0" y="341205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48603" name="Freeform: Shape 34"/>
          <p:cNvSpPr/>
          <p:nvPr/>
        </p:nvSpPr>
        <p:spPr>
          <a:xfrm>
            <a:off x="-36512" y="3233420"/>
            <a:ext cx="2110093" cy="1172235"/>
          </a:xfrm>
          <a:custGeom>
            <a:avLst/>
            <a:gdLst>
              <a:gd name="connsiteX0" fmla="*/ 1852787 w 2628032"/>
              <a:gd name="connsiteY0" fmla="*/ 927394 h 1459969"/>
              <a:gd name="connsiteX1" fmla="*/ 2628032 w 2628032"/>
              <a:gd name="connsiteY1" fmla="*/ 927394 h 1459969"/>
              <a:gd name="connsiteX2" fmla="*/ 2628032 w 2628032"/>
              <a:gd name="connsiteY2" fmla="*/ 1459969 h 1459969"/>
              <a:gd name="connsiteX3" fmla="*/ 1852787 w 2628032"/>
              <a:gd name="connsiteY3" fmla="*/ 1459969 h 1459969"/>
              <a:gd name="connsiteX4" fmla="*/ 0 w 2628032"/>
              <a:gd name="connsiteY4" fmla="*/ 0 h 1459969"/>
              <a:gd name="connsiteX5" fmla="*/ 368505 w 2628032"/>
              <a:gd name="connsiteY5" fmla="*/ 0 h 1459969"/>
              <a:gd name="connsiteX6" fmla="*/ 368505 w 2628032"/>
              <a:gd name="connsiteY6" fmla="*/ 341205 h 1459969"/>
              <a:gd name="connsiteX7" fmla="*/ 0 w 2628032"/>
              <a:gd name="connsiteY7" fmla="*/ 341205 h 1459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28032" h="1459969">
                <a:moveTo>
                  <a:pt x="1852787" y="927394"/>
                </a:moveTo>
                <a:lnTo>
                  <a:pt x="2628032" y="927394"/>
                </a:lnTo>
                <a:lnTo>
                  <a:pt x="2628032" y="1459969"/>
                </a:lnTo>
                <a:lnTo>
                  <a:pt x="1852787" y="1459969"/>
                </a:lnTo>
                <a:close/>
                <a:moveTo>
                  <a:pt x="0" y="0"/>
                </a:moveTo>
                <a:lnTo>
                  <a:pt x="368505" y="0"/>
                </a:lnTo>
                <a:lnTo>
                  <a:pt x="368505" y="341205"/>
                </a:lnTo>
                <a:lnTo>
                  <a:pt x="0" y="341205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48604" name="Freeform: Shape 35"/>
          <p:cNvSpPr/>
          <p:nvPr/>
        </p:nvSpPr>
        <p:spPr>
          <a:xfrm>
            <a:off x="4207521" y="3233420"/>
            <a:ext cx="2110093" cy="1172235"/>
          </a:xfrm>
          <a:custGeom>
            <a:avLst/>
            <a:gdLst>
              <a:gd name="connsiteX0" fmla="*/ 1852787 w 2628032"/>
              <a:gd name="connsiteY0" fmla="*/ 927394 h 1459969"/>
              <a:gd name="connsiteX1" fmla="*/ 2628032 w 2628032"/>
              <a:gd name="connsiteY1" fmla="*/ 927394 h 1459969"/>
              <a:gd name="connsiteX2" fmla="*/ 2628032 w 2628032"/>
              <a:gd name="connsiteY2" fmla="*/ 1459969 h 1459969"/>
              <a:gd name="connsiteX3" fmla="*/ 1852787 w 2628032"/>
              <a:gd name="connsiteY3" fmla="*/ 1459969 h 1459969"/>
              <a:gd name="connsiteX4" fmla="*/ 0 w 2628032"/>
              <a:gd name="connsiteY4" fmla="*/ 0 h 1459969"/>
              <a:gd name="connsiteX5" fmla="*/ 368505 w 2628032"/>
              <a:gd name="connsiteY5" fmla="*/ 0 h 1459969"/>
              <a:gd name="connsiteX6" fmla="*/ 368505 w 2628032"/>
              <a:gd name="connsiteY6" fmla="*/ 341205 h 1459969"/>
              <a:gd name="connsiteX7" fmla="*/ 0 w 2628032"/>
              <a:gd name="connsiteY7" fmla="*/ 341205 h 1459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28032" h="1459969">
                <a:moveTo>
                  <a:pt x="1852787" y="927394"/>
                </a:moveTo>
                <a:lnTo>
                  <a:pt x="2628032" y="927394"/>
                </a:lnTo>
                <a:lnTo>
                  <a:pt x="2628032" y="1459969"/>
                </a:lnTo>
                <a:lnTo>
                  <a:pt x="1852787" y="1459969"/>
                </a:lnTo>
                <a:close/>
                <a:moveTo>
                  <a:pt x="0" y="0"/>
                </a:moveTo>
                <a:lnTo>
                  <a:pt x="368505" y="0"/>
                </a:lnTo>
                <a:lnTo>
                  <a:pt x="368505" y="341205"/>
                </a:lnTo>
                <a:lnTo>
                  <a:pt x="0" y="341205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48605" name="Arrow: Right 36"/>
          <p:cNvSpPr/>
          <p:nvPr/>
        </p:nvSpPr>
        <p:spPr>
          <a:xfrm>
            <a:off x="-14605" y="3068960"/>
            <a:ext cx="8341126" cy="1537516"/>
          </a:xfrm>
          <a:prstGeom prst="rightArrow">
            <a:avLst>
              <a:gd name="adj1" fmla="val 50000"/>
              <a:gd name="adj2" fmla="val 64952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48606" name="Freeform: Shape 37"/>
          <p:cNvSpPr/>
          <p:nvPr/>
        </p:nvSpPr>
        <p:spPr>
          <a:xfrm>
            <a:off x="2791055" y="2924944"/>
            <a:ext cx="1944216" cy="1709779"/>
          </a:xfrm>
          <a:custGeom>
            <a:avLst/>
            <a:gdLst>
              <a:gd name="connsiteX0" fmla="*/ 866515 w 2628032"/>
              <a:gd name="connsiteY0" fmla="*/ 0 h 2343998"/>
              <a:gd name="connsiteX1" fmla="*/ 2628032 w 2628032"/>
              <a:gd name="connsiteY1" fmla="*/ 1901983 h 2343998"/>
              <a:gd name="connsiteX2" fmla="*/ 1761518 w 2628032"/>
              <a:gd name="connsiteY2" fmla="*/ 2343998 h 2343998"/>
              <a:gd name="connsiteX3" fmla="*/ 0 w 2628032"/>
              <a:gd name="connsiteY3" fmla="*/ 442014 h 2343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8032" h="2343998">
                <a:moveTo>
                  <a:pt x="866515" y="0"/>
                </a:moveTo>
                <a:lnTo>
                  <a:pt x="2628032" y="1901983"/>
                </a:lnTo>
                <a:lnTo>
                  <a:pt x="1761518" y="2343998"/>
                </a:lnTo>
                <a:lnTo>
                  <a:pt x="0" y="442014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48607" name="Freeform: Shape 38"/>
          <p:cNvSpPr/>
          <p:nvPr/>
        </p:nvSpPr>
        <p:spPr>
          <a:xfrm>
            <a:off x="1376502" y="2924944"/>
            <a:ext cx="1944216" cy="1709779"/>
          </a:xfrm>
          <a:custGeom>
            <a:avLst/>
            <a:gdLst>
              <a:gd name="connsiteX0" fmla="*/ 866515 w 2628032"/>
              <a:gd name="connsiteY0" fmla="*/ 0 h 2343998"/>
              <a:gd name="connsiteX1" fmla="*/ 2628032 w 2628032"/>
              <a:gd name="connsiteY1" fmla="*/ 1901983 h 2343998"/>
              <a:gd name="connsiteX2" fmla="*/ 1761518 w 2628032"/>
              <a:gd name="connsiteY2" fmla="*/ 2343998 h 2343998"/>
              <a:gd name="connsiteX3" fmla="*/ 0 w 2628032"/>
              <a:gd name="connsiteY3" fmla="*/ 442014 h 2343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8032" h="2343998">
                <a:moveTo>
                  <a:pt x="866515" y="0"/>
                </a:moveTo>
                <a:lnTo>
                  <a:pt x="2628032" y="1901983"/>
                </a:lnTo>
                <a:lnTo>
                  <a:pt x="1761518" y="2343998"/>
                </a:lnTo>
                <a:lnTo>
                  <a:pt x="0" y="442014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48608" name="Freeform: Shape 39"/>
          <p:cNvSpPr/>
          <p:nvPr/>
        </p:nvSpPr>
        <p:spPr>
          <a:xfrm>
            <a:off x="-36512" y="2924944"/>
            <a:ext cx="1944216" cy="1709779"/>
          </a:xfrm>
          <a:custGeom>
            <a:avLst/>
            <a:gdLst>
              <a:gd name="connsiteX0" fmla="*/ 866515 w 2628032"/>
              <a:gd name="connsiteY0" fmla="*/ 0 h 2343998"/>
              <a:gd name="connsiteX1" fmla="*/ 2628032 w 2628032"/>
              <a:gd name="connsiteY1" fmla="*/ 1901983 h 2343998"/>
              <a:gd name="connsiteX2" fmla="*/ 1761518 w 2628032"/>
              <a:gd name="connsiteY2" fmla="*/ 2343998 h 2343998"/>
              <a:gd name="connsiteX3" fmla="*/ 0 w 2628032"/>
              <a:gd name="connsiteY3" fmla="*/ 442014 h 2343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8032" h="2343998">
                <a:moveTo>
                  <a:pt x="866515" y="0"/>
                </a:moveTo>
                <a:lnTo>
                  <a:pt x="2628032" y="1901983"/>
                </a:lnTo>
                <a:lnTo>
                  <a:pt x="1761518" y="2343998"/>
                </a:lnTo>
                <a:lnTo>
                  <a:pt x="0" y="44201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48609" name="Freeform: Shape 40"/>
          <p:cNvSpPr/>
          <p:nvPr/>
        </p:nvSpPr>
        <p:spPr>
          <a:xfrm>
            <a:off x="4207521" y="2924944"/>
            <a:ext cx="1944216" cy="1709779"/>
          </a:xfrm>
          <a:custGeom>
            <a:avLst/>
            <a:gdLst>
              <a:gd name="connsiteX0" fmla="*/ 866515 w 2628032"/>
              <a:gd name="connsiteY0" fmla="*/ 0 h 2343998"/>
              <a:gd name="connsiteX1" fmla="*/ 2628032 w 2628032"/>
              <a:gd name="connsiteY1" fmla="*/ 1901983 h 2343998"/>
              <a:gd name="connsiteX2" fmla="*/ 1761518 w 2628032"/>
              <a:gd name="connsiteY2" fmla="*/ 2343998 h 2343998"/>
              <a:gd name="connsiteX3" fmla="*/ 0 w 2628032"/>
              <a:gd name="connsiteY3" fmla="*/ 442014 h 2343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8032" h="2343998">
                <a:moveTo>
                  <a:pt x="866515" y="0"/>
                </a:moveTo>
                <a:lnTo>
                  <a:pt x="2628032" y="1901983"/>
                </a:lnTo>
                <a:lnTo>
                  <a:pt x="1761518" y="2343998"/>
                </a:lnTo>
                <a:lnTo>
                  <a:pt x="0" y="44201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48610" name="Rectangle 61"/>
          <p:cNvSpPr/>
          <p:nvPr/>
        </p:nvSpPr>
        <p:spPr>
          <a:xfrm>
            <a:off x="1046288" y="4024608"/>
            <a:ext cx="611065" cy="55399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</a:rPr>
              <a:t>01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048611" name="Rectangle 62"/>
          <p:cNvSpPr/>
          <p:nvPr/>
        </p:nvSpPr>
        <p:spPr>
          <a:xfrm>
            <a:off x="1725252" y="3016598"/>
            <a:ext cx="614681" cy="55834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3000" b="1" dirty="0">
                <a:solidFill>
                  <a:prstClr val="black"/>
                </a:solidFill>
              </a:rPr>
              <a:t>02</a:t>
            </a:r>
            <a:endParaRPr lang="en-US" sz="1050" dirty="0"/>
          </a:p>
        </p:txBody>
      </p:sp>
      <p:sp>
        <p:nvSpPr>
          <p:cNvPr id="1048612" name="Rectangle 63"/>
          <p:cNvSpPr/>
          <p:nvPr/>
        </p:nvSpPr>
        <p:spPr>
          <a:xfrm>
            <a:off x="3940062" y="4077890"/>
            <a:ext cx="614680" cy="55834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3000" b="1" dirty="0">
                <a:solidFill>
                  <a:prstClr val="black"/>
                </a:solidFill>
              </a:rPr>
              <a:t>03</a:t>
            </a:r>
            <a:endParaRPr lang="en-US" sz="1050" dirty="0"/>
          </a:p>
        </p:txBody>
      </p:sp>
      <p:sp>
        <p:nvSpPr>
          <p:cNvPr id="1048613" name="Rectangle 64"/>
          <p:cNvSpPr/>
          <p:nvPr/>
        </p:nvSpPr>
        <p:spPr>
          <a:xfrm>
            <a:off x="4545712" y="3002840"/>
            <a:ext cx="614681" cy="55834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3000" b="1" dirty="0">
                <a:solidFill>
                  <a:prstClr val="black"/>
                </a:solidFill>
              </a:rPr>
              <a:t>04</a:t>
            </a:r>
            <a:endParaRPr lang="en-US" sz="1050" dirty="0"/>
          </a:p>
        </p:txBody>
      </p:sp>
      <p:pic>
        <p:nvPicPr>
          <p:cNvPr id="2097155" name="Picture 70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365131" y="1124744"/>
            <a:ext cx="3455341" cy="1872208"/>
          </a:xfrm>
          <a:prstGeom prst="rect">
            <a:avLst/>
          </a:prstGeom>
        </p:spPr>
      </p:pic>
      <p:grpSp>
        <p:nvGrpSpPr>
          <p:cNvPr id="29" name="Group 34"/>
          <p:cNvGrpSpPr/>
          <p:nvPr/>
        </p:nvGrpSpPr>
        <p:grpSpPr>
          <a:xfrm>
            <a:off x="2224329" y="4592437"/>
            <a:ext cx="4075863" cy="766765"/>
            <a:chOff x="332936" y="4247724"/>
            <a:chExt cx="3982997" cy="1546707"/>
          </a:xfrm>
        </p:grpSpPr>
        <p:sp>
          <p:nvSpPr>
            <p:cNvPr id="1048614" name="TextBox 35"/>
            <p:cNvSpPr txBox="1"/>
            <p:nvPr/>
          </p:nvSpPr>
          <p:spPr>
            <a:xfrm>
              <a:off x="332936" y="4247724"/>
              <a:ext cx="2937088" cy="72102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r"/>
              <a:r>
                <a:rPr lang="en-US" sz="1600" b="1" cap="all" dirty="0">
                  <a:solidFill>
                    <a:schemeClr val="accent6">
                      <a:lumMod val="75000"/>
                    </a:schemeClr>
                  </a:solidFill>
                </a:rPr>
                <a:t>Gender mainstreaming</a:t>
              </a:r>
            </a:p>
          </p:txBody>
        </p:sp>
        <p:sp>
          <p:nvSpPr>
            <p:cNvPr id="1048615" name="TextBox 40"/>
            <p:cNvSpPr txBox="1"/>
            <p:nvPr/>
          </p:nvSpPr>
          <p:spPr>
            <a:xfrm>
              <a:off x="893933" y="4805924"/>
              <a:ext cx="3422000" cy="98850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r>
                <a:rPr lang="en-US" sz="1200" dirty="0"/>
                <a:t>30% </a:t>
              </a:r>
              <a:r>
                <a:rPr lang="en-US" sz="1200" dirty="0" err="1"/>
                <a:t>penglibatan</a:t>
              </a:r>
              <a:r>
                <a:rPr lang="en-US" sz="1200" dirty="0"/>
                <a:t> </a:t>
              </a:r>
              <a:r>
                <a:rPr lang="en-US" sz="1200" dirty="0" err="1"/>
                <a:t>wanita</a:t>
              </a:r>
              <a:r>
                <a:rPr lang="en-US" sz="1200" dirty="0"/>
                <a:t>. </a:t>
              </a:r>
            </a:p>
            <a:p>
              <a:r>
                <a:rPr lang="en-US" sz="1200" dirty="0"/>
                <a:t>ISF – </a:t>
              </a:r>
              <a:r>
                <a:rPr lang="en-US" sz="1200" dirty="0" err="1"/>
                <a:t>peningkatan</a:t>
              </a:r>
              <a:r>
                <a:rPr lang="en-US" sz="1200" dirty="0"/>
                <a:t> </a:t>
              </a:r>
              <a:r>
                <a:rPr lang="en-US" sz="1200" dirty="0" err="1"/>
                <a:t>penglibatan</a:t>
              </a:r>
              <a:r>
                <a:rPr lang="en-US" sz="1200" dirty="0"/>
                <a:t> </a:t>
              </a:r>
              <a:r>
                <a:rPr lang="en-US" sz="1200" dirty="0" err="1"/>
                <a:t>dalam</a:t>
              </a:r>
              <a:r>
                <a:rPr lang="en-US" sz="1200" dirty="0"/>
                <a:t> </a:t>
              </a:r>
              <a:r>
                <a:rPr lang="en-US" sz="1200" dirty="0" err="1"/>
                <a:t>kepimpinan</a:t>
              </a:r>
              <a:r>
                <a:rPr lang="en-US" sz="1200" dirty="0"/>
                <a:t> </a:t>
              </a:r>
            </a:p>
          </p:txBody>
        </p:sp>
      </p:grpSp>
      <p:pic>
        <p:nvPicPr>
          <p:cNvPr id="2097156" name="Picture 41"/>
          <p:cNvPicPr>
            <a:picLocks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11760" y="5373216"/>
            <a:ext cx="4280625" cy="1340768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16" name="Freeform: Shape 35"/>
          <p:cNvSpPr/>
          <p:nvPr/>
        </p:nvSpPr>
        <p:spPr>
          <a:xfrm>
            <a:off x="5486244" y="3179826"/>
            <a:ext cx="1752121" cy="1225830"/>
          </a:xfrm>
          <a:custGeom>
            <a:avLst/>
            <a:gdLst>
              <a:gd name="connsiteX0" fmla="*/ 1852787 w 2628032"/>
              <a:gd name="connsiteY0" fmla="*/ 927394 h 1459969"/>
              <a:gd name="connsiteX1" fmla="*/ 2628032 w 2628032"/>
              <a:gd name="connsiteY1" fmla="*/ 927394 h 1459969"/>
              <a:gd name="connsiteX2" fmla="*/ 2628032 w 2628032"/>
              <a:gd name="connsiteY2" fmla="*/ 1459969 h 1459969"/>
              <a:gd name="connsiteX3" fmla="*/ 1852787 w 2628032"/>
              <a:gd name="connsiteY3" fmla="*/ 1459969 h 1459969"/>
              <a:gd name="connsiteX4" fmla="*/ 0 w 2628032"/>
              <a:gd name="connsiteY4" fmla="*/ 0 h 1459969"/>
              <a:gd name="connsiteX5" fmla="*/ 368505 w 2628032"/>
              <a:gd name="connsiteY5" fmla="*/ 0 h 1459969"/>
              <a:gd name="connsiteX6" fmla="*/ 368505 w 2628032"/>
              <a:gd name="connsiteY6" fmla="*/ 341205 h 1459969"/>
              <a:gd name="connsiteX7" fmla="*/ 0 w 2628032"/>
              <a:gd name="connsiteY7" fmla="*/ 341205 h 1459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28032" h="1459969">
                <a:moveTo>
                  <a:pt x="1852787" y="927394"/>
                </a:moveTo>
                <a:lnTo>
                  <a:pt x="2628032" y="927394"/>
                </a:lnTo>
                <a:lnTo>
                  <a:pt x="2628032" y="1459969"/>
                </a:lnTo>
                <a:lnTo>
                  <a:pt x="1852787" y="1459969"/>
                </a:lnTo>
                <a:close/>
                <a:moveTo>
                  <a:pt x="0" y="0"/>
                </a:moveTo>
                <a:lnTo>
                  <a:pt x="368505" y="0"/>
                </a:lnTo>
                <a:lnTo>
                  <a:pt x="368505" y="341205"/>
                </a:lnTo>
                <a:lnTo>
                  <a:pt x="0" y="341205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48617" name="Freeform: Shape 40"/>
          <p:cNvSpPr/>
          <p:nvPr/>
        </p:nvSpPr>
        <p:spPr>
          <a:xfrm>
            <a:off x="5486243" y="2871349"/>
            <a:ext cx="1944216" cy="1709779"/>
          </a:xfrm>
          <a:custGeom>
            <a:avLst/>
            <a:gdLst>
              <a:gd name="connsiteX0" fmla="*/ 866515 w 2628032"/>
              <a:gd name="connsiteY0" fmla="*/ 0 h 2343998"/>
              <a:gd name="connsiteX1" fmla="*/ 2628032 w 2628032"/>
              <a:gd name="connsiteY1" fmla="*/ 1901983 h 2343998"/>
              <a:gd name="connsiteX2" fmla="*/ 1761518 w 2628032"/>
              <a:gd name="connsiteY2" fmla="*/ 2343998 h 2343998"/>
              <a:gd name="connsiteX3" fmla="*/ 0 w 2628032"/>
              <a:gd name="connsiteY3" fmla="*/ 442014 h 2343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8032" h="2343998">
                <a:moveTo>
                  <a:pt x="866515" y="0"/>
                </a:moveTo>
                <a:lnTo>
                  <a:pt x="2628032" y="1901983"/>
                </a:lnTo>
                <a:lnTo>
                  <a:pt x="1761518" y="2343998"/>
                </a:lnTo>
                <a:lnTo>
                  <a:pt x="0" y="442014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048618" name="Rectangle 49"/>
          <p:cNvSpPr/>
          <p:nvPr/>
        </p:nvSpPr>
        <p:spPr>
          <a:xfrm>
            <a:off x="6516216" y="3952600"/>
            <a:ext cx="611066" cy="553998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</a:rPr>
              <a:t>05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048619" name="TextBox 50"/>
          <p:cNvSpPr txBox="1"/>
          <p:nvPr/>
        </p:nvSpPr>
        <p:spPr>
          <a:xfrm>
            <a:off x="5724128" y="4653136"/>
            <a:ext cx="3679963" cy="338554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1600" b="1" cap="all" dirty="0">
                <a:solidFill>
                  <a:srgbClr val="0070C0"/>
                </a:solidFill>
              </a:rPr>
              <a:t>SUKAN </a:t>
            </a:r>
            <a:r>
              <a:rPr lang="en-US" sz="1600" b="1" cap="all" dirty="0" err="1">
                <a:solidFill>
                  <a:srgbClr val="0070C0"/>
                </a:solidFill>
              </a:rPr>
              <a:t>wanita</a:t>
            </a:r>
            <a:r>
              <a:rPr lang="en-US" sz="1600" b="1" cap="all" dirty="0">
                <a:solidFill>
                  <a:srgbClr val="0070C0"/>
                </a:solidFill>
              </a:rPr>
              <a:t> ANTARABANGSA </a:t>
            </a:r>
          </a:p>
        </p:txBody>
      </p:sp>
      <p:sp>
        <p:nvSpPr>
          <p:cNvPr id="1048620" name="TextBox 53"/>
          <p:cNvSpPr txBox="1"/>
          <p:nvPr/>
        </p:nvSpPr>
        <p:spPr>
          <a:xfrm>
            <a:off x="6370131" y="5046275"/>
            <a:ext cx="2738373" cy="108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Antaranya</a:t>
            </a:r>
            <a:r>
              <a:rPr lang="en-US" sz="1200" dirty="0"/>
              <a:t> : </a:t>
            </a:r>
          </a:p>
          <a:p>
            <a:r>
              <a:rPr lang="en-US" sz="1200" dirty="0"/>
              <a:t>Women Sport Australia</a:t>
            </a:r>
          </a:p>
          <a:p>
            <a:r>
              <a:rPr lang="en-US" sz="1200" dirty="0"/>
              <a:t>Women Sport Pakistan </a:t>
            </a:r>
          </a:p>
          <a:p>
            <a:r>
              <a:rPr lang="en-US" sz="1200" dirty="0"/>
              <a:t>Women in Sport UK </a:t>
            </a:r>
          </a:p>
          <a:p>
            <a:r>
              <a:rPr lang="en-US" sz="1200" dirty="0"/>
              <a:t>Japanese Association of Women</a:t>
            </a:r>
          </a:p>
        </p:txBody>
      </p:sp>
      <p:sp>
        <p:nvSpPr>
          <p:cNvPr id="1048621" name="TextBox 42"/>
          <p:cNvSpPr txBox="1"/>
          <p:nvPr/>
        </p:nvSpPr>
        <p:spPr>
          <a:xfrm>
            <a:off x="2825841" y="2062589"/>
            <a:ext cx="2898287" cy="680542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r>
              <a:rPr lang="en-MY" sz="1200" dirty="0" err="1"/>
              <a:t>Olimpik</a:t>
            </a:r>
            <a:r>
              <a:rPr lang="en-MY" sz="1200" dirty="0"/>
              <a:t> Tokyo 2020 : 48.8%</a:t>
            </a:r>
          </a:p>
          <a:p>
            <a:r>
              <a:rPr lang="en-US" sz="1200" dirty="0" err="1"/>
              <a:t>Olimpik</a:t>
            </a:r>
            <a:r>
              <a:rPr lang="en-US" sz="1200" dirty="0"/>
              <a:t> </a:t>
            </a:r>
            <a:r>
              <a:rPr lang="en-US" sz="1200" dirty="0" err="1"/>
              <a:t>Musim</a:t>
            </a:r>
            <a:r>
              <a:rPr lang="en-US" sz="1200" dirty="0"/>
              <a:t> </a:t>
            </a:r>
            <a:r>
              <a:rPr lang="en-US" sz="1200" dirty="0" err="1"/>
              <a:t>Sejuk</a:t>
            </a:r>
            <a:r>
              <a:rPr lang="en-US" sz="1200" dirty="0"/>
              <a:t>, Beijing 2022 : 45.44%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29" name="Straight Connector 2"/>
          <p:cNvCxnSpPr>
            <a:cxnSpLocks/>
          </p:cNvCxnSpPr>
          <p:nvPr/>
        </p:nvCxnSpPr>
        <p:spPr>
          <a:xfrm>
            <a:off x="1077788" y="855688"/>
            <a:ext cx="72386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97157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146" y="169664"/>
            <a:ext cx="948642" cy="739056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2" name="Title 58"/>
          <p:cNvSpPr txBox="1"/>
          <p:nvPr/>
        </p:nvSpPr>
        <p:spPr>
          <a:xfrm>
            <a:off x="1043608" y="116632"/>
            <a:ext cx="7128792" cy="739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b="1" dirty="0">
                <a:latin typeface="Cambria" pitchFamily="18" charset="0"/>
              </a:rPr>
              <a:t>LATAR BELAKANG</a:t>
            </a:r>
          </a:p>
          <a:p>
            <a:pPr algn="l"/>
            <a:r>
              <a:rPr lang="en-US" sz="2000" b="1" dirty="0">
                <a:latin typeface="Cambria" pitchFamily="18" charset="0"/>
              </a:rPr>
              <a:t>WANITA DALAM SUKAN DI MALAYSIA </a:t>
            </a:r>
          </a:p>
        </p:txBody>
      </p:sp>
      <p:sp>
        <p:nvSpPr>
          <p:cNvPr id="1048623" name="TextBox 6"/>
          <p:cNvSpPr txBox="1"/>
          <p:nvPr/>
        </p:nvSpPr>
        <p:spPr>
          <a:xfrm>
            <a:off x="1187624" y="1434263"/>
            <a:ext cx="1734979" cy="33855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1600" b="1" cap="all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Sukan</a:t>
            </a:r>
            <a:r>
              <a:rPr lang="en-US" sz="1600" b="1" cap="all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600" b="1" cap="all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olimpik</a:t>
            </a:r>
            <a:r>
              <a:rPr lang="en-US" sz="1600" b="1" cap="all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1048624" name="TextBox 7"/>
          <p:cNvSpPr txBox="1"/>
          <p:nvPr/>
        </p:nvSpPr>
        <p:spPr>
          <a:xfrm>
            <a:off x="2244002" y="4047626"/>
            <a:ext cx="1679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Beregu</a:t>
            </a:r>
            <a:r>
              <a:rPr lang="en-US" sz="1400" dirty="0"/>
              <a:t> </a:t>
            </a:r>
            <a:r>
              <a:rPr lang="en-US" sz="1400" dirty="0" err="1"/>
              <a:t>Campuran</a:t>
            </a:r>
            <a:r>
              <a:rPr lang="en-US" sz="1400" dirty="0"/>
              <a:t> </a:t>
            </a:r>
          </a:p>
          <a:p>
            <a:pPr algn="ctr"/>
            <a:r>
              <a:rPr lang="en-US" sz="1400" dirty="0"/>
              <a:t>20% </a:t>
            </a:r>
            <a:endParaRPr lang="en-MY" sz="1400" dirty="0"/>
          </a:p>
        </p:txBody>
      </p:sp>
      <p:pic>
        <p:nvPicPr>
          <p:cNvPr id="2097158" name="Picture 2" descr="Image result for olympic 2016"/>
          <p:cNvPicPr>
            <a:picLocks noChangeAspect="1" noChangeArrowheads="1"/>
          </p:cNvPicPr>
          <p:nvPr/>
        </p:nvPicPr>
        <p:blipFill rotWithShape="1">
          <a:blip r:embed="rId3" cstate="print"/>
          <a:srcRect b="26132"/>
          <a:stretch>
            <a:fillRect/>
          </a:stretch>
        </p:blipFill>
        <p:spPr bwMode="auto">
          <a:xfrm>
            <a:off x="2639346" y="2204864"/>
            <a:ext cx="852352" cy="793847"/>
          </a:xfrm>
          <a:prstGeom prst="rect">
            <a:avLst/>
          </a:prstGeom>
          <a:noFill/>
        </p:spPr>
      </p:pic>
      <p:pic>
        <p:nvPicPr>
          <p:cNvPr id="2097159" name="Picture 4" descr="Image result for asian games 201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01802" y="1978967"/>
            <a:ext cx="1397704" cy="678923"/>
          </a:xfrm>
          <a:prstGeom prst="rect">
            <a:avLst/>
          </a:prstGeom>
          <a:noFill/>
        </p:spPr>
      </p:pic>
      <p:sp>
        <p:nvSpPr>
          <p:cNvPr id="1048625" name="TextBox 10"/>
          <p:cNvSpPr txBox="1"/>
          <p:nvPr/>
        </p:nvSpPr>
        <p:spPr>
          <a:xfrm>
            <a:off x="1064935" y="991179"/>
            <a:ext cx="2650879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2000" b="1" cap="all" dirty="0">
                <a:solidFill>
                  <a:schemeClr val="accent5">
                    <a:lumMod val="75000"/>
                  </a:schemeClr>
                </a:solidFill>
              </a:rPr>
              <a:t>PENCAPAIAN </a:t>
            </a:r>
          </a:p>
        </p:txBody>
      </p:sp>
      <p:pic>
        <p:nvPicPr>
          <p:cNvPr id="2097160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/>
          <a:srcRect l="64585"/>
          <a:stretch>
            <a:fillRect/>
          </a:stretch>
        </p:blipFill>
        <p:spPr bwMode="auto">
          <a:xfrm>
            <a:off x="2639347" y="2998710"/>
            <a:ext cx="287441" cy="748800"/>
          </a:xfrm>
          <a:prstGeom prst="rect">
            <a:avLst/>
          </a:prstGeom>
          <a:noFill/>
        </p:spPr>
      </p:pic>
      <p:pic>
        <p:nvPicPr>
          <p:cNvPr id="2097161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/>
          <a:srcRect r="55699"/>
          <a:stretch>
            <a:fillRect/>
          </a:stretch>
        </p:blipFill>
        <p:spPr bwMode="auto">
          <a:xfrm>
            <a:off x="3097922" y="3006742"/>
            <a:ext cx="360000" cy="749702"/>
          </a:xfrm>
          <a:prstGeom prst="rect">
            <a:avLst/>
          </a:prstGeom>
          <a:noFill/>
        </p:spPr>
      </p:pic>
      <p:sp>
        <p:nvSpPr>
          <p:cNvPr id="1048626" name="Rectangle 12"/>
          <p:cNvSpPr/>
          <p:nvPr/>
        </p:nvSpPr>
        <p:spPr>
          <a:xfrm>
            <a:off x="2513063" y="3706750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60%</a:t>
            </a:r>
          </a:p>
        </p:txBody>
      </p:sp>
      <p:sp>
        <p:nvSpPr>
          <p:cNvPr id="1048627" name="Rectangle 13"/>
          <p:cNvSpPr/>
          <p:nvPr/>
        </p:nvSpPr>
        <p:spPr>
          <a:xfrm>
            <a:off x="3036090" y="3706750"/>
            <a:ext cx="5130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20%</a:t>
            </a:r>
          </a:p>
        </p:txBody>
      </p:sp>
      <p:pic>
        <p:nvPicPr>
          <p:cNvPr id="2097162" name="Picture 6" descr="Image result for london 20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93554" y="2204864"/>
            <a:ext cx="1090639" cy="728072"/>
          </a:xfrm>
          <a:prstGeom prst="rect">
            <a:avLst/>
          </a:prstGeom>
          <a:noFill/>
        </p:spPr>
      </p:pic>
      <p:pic>
        <p:nvPicPr>
          <p:cNvPr id="2097163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/>
          <a:srcRect l="64585"/>
          <a:stretch>
            <a:fillRect/>
          </a:stretch>
        </p:blipFill>
        <p:spPr bwMode="auto">
          <a:xfrm>
            <a:off x="1545422" y="2996952"/>
            <a:ext cx="287441" cy="748800"/>
          </a:xfrm>
          <a:prstGeom prst="rect">
            <a:avLst/>
          </a:prstGeom>
          <a:noFill/>
        </p:spPr>
      </p:pic>
      <p:pic>
        <p:nvPicPr>
          <p:cNvPr id="2097164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/>
          <a:srcRect r="55699"/>
          <a:stretch>
            <a:fillRect/>
          </a:stretch>
        </p:blipFill>
        <p:spPr bwMode="auto">
          <a:xfrm>
            <a:off x="2003997" y="3004984"/>
            <a:ext cx="360000" cy="749702"/>
          </a:xfrm>
          <a:prstGeom prst="rect">
            <a:avLst/>
          </a:prstGeom>
          <a:noFill/>
        </p:spPr>
      </p:pic>
      <p:sp>
        <p:nvSpPr>
          <p:cNvPr id="1048628" name="Rectangle 19"/>
          <p:cNvSpPr/>
          <p:nvPr/>
        </p:nvSpPr>
        <p:spPr>
          <a:xfrm>
            <a:off x="1419138" y="3704992"/>
            <a:ext cx="5130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50%</a:t>
            </a:r>
          </a:p>
        </p:txBody>
      </p:sp>
      <p:sp>
        <p:nvSpPr>
          <p:cNvPr id="1048629" name="Rectangle 20"/>
          <p:cNvSpPr/>
          <p:nvPr/>
        </p:nvSpPr>
        <p:spPr>
          <a:xfrm>
            <a:off x="1942165" y="3704992"/>
            <a:ext cx="5130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50%</a:t>
            </a:r>
          </a:p>
        </p:txBody>
      </p:sp>
      <p:pic>
        <p:nvPicPr>
          <p:cNvPr id="2097165" name="Picture 8" descr="Image result for beijing 2008"/>
          <p:cNvPicPr>
            <a:picLocks noChangeAspect="1" noChangeArrowheads="1"/>
          </p:cNvPicPr>
          <p:nvPr/>
        </p:nvPicPr>
        <p:blipFill rotWithShape="1">
          <a:blip r:embed="rId7" cstate="print"/>
          <a:srcRect b="25729"/>
          <a:stretch>
            <a:fillRect/>
          </a:stretch>
        </p:blipFill>
        <p:spPr bwMode="auto">
          <a:xfrm>
            <a:off x="323528" y="2132856"/>
            <a:ext cx="843221" cy="853814"/>
          </a:xfrm>
          <a:prstGeom prst="rect">
            <a:avLst/>
          </a:prstGeom>
          <a:noFill/>
        </p:spPr>
      </p:pic>
      <p:sp>
        <p:nvSpPr>
          <p:cNvPr id="1048630" name="Rectangle 22"/>
          <p:cNvSpPr/>
          <p:nvPr/>
        </p:nvSpPr>
        <p:spPr>
          <a:xfrm>
            <a:off x="251520" y="3717032"/>
            <a:ext cx="6146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100%</a:t>
            </a:r>
          </a:p>
        </p:txBody>
      </p:sp>
      <p:sp>
        <p:nvSpPr>
          <p:cNvPr id="1048631" name="Rectangle 23"/>
          <p:cNvSpPr/>
          <p:nvPr/>
        </p:nvSpPr>
        <p:spPr>
          <a:xfrm>
            <a:off x="846555" y="3717032"/>
            <a:ext cx="4114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0%</a:t>
            </a:r>
          </a:p>
        </p:txBody>
      </p:sp>
      <p:pic>
        <p:nvPicPr>
          <p:cNvPr id="2097166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/>
          <a:srcRect l="64585"/>
          <a:stretch>
            <a:fillRect/>
          </a:stretch>
        </p:blipFill>
        <p:spPr bwMode="auto">
          <a:xfrm>
            <a:off x="441057" y="2996952"/>
            <a:ext cx="287441" cy="748800"/>
          </a:xfrm>
          <a:prstGeom prst="rect">
            <a:avLst/>
          </a:prstGeom>
          <a:noFill/>
        </p:spPr>
      </p:pic>
      <p:pic>
        <p:nvPicPr>
          <p:cNvPr id="2097167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/>
          <a:srcRect r="55699"/>
          <a:stretch>
            <a:fillRect/>
          </a:stretch>
        </p:blipFill>
        <p:spPr bwMode="auto">
          <a:xfrm>
            <a:off x="899632" y="3004984"/>
            <a:ext cx="360000" cy="749702"/>
          </a:xfrm>
          <a:prstGeom prst="rect">
            <a:avLst/>
          </a:prstGeom>
          <a:noFill/>
        </p:spPr>
      </p:pic>
      <p:sp>
        <p:nvSpPr>
          <p:cNvPr id="1048632" name="TextBox 26"/>
          <p:cNvSpPr txBox="1"/>
          <p:nvPr/>
        </p:nvSpPr>
        <p:spPr>
          <a:xfrm>
            <a:off x="857274" y="1825079"/>
            <a:ext cx="23389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SUMBANGAN PINGAT</a:t>
            </a:r>
            <a:endParaRPr lang="en-MY" sz="1400" b="1" dirty="0"/>
          </a:p>
        </p:txBody>
      </p:sp>
      <p:sp>
        <p:nvSpPr>
          <p:cNvPr id="1048633" name="TextBox 27"/>
          <p:cNvSpPr txBox="1"/>
          <p:nvPr/>
        </p:nvSpPr>
        <p:spPr>
          <a:xfrm>
            <a:off x="4205173" y="1146231"/>
            <a:ext cx="1734979" cy="33855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1600" b="1" cap="all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Sukan</a:t>
            </a:r>
            <a:r>
              <a:rPr lang="en-US" sz="1600" b="1" cap="all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ASIA  </a:t>
            </a:r>
          </a:p>
        </p:txBody>
      </p:sp>
      <p:pic>
        <p:nvPicPr>
          <p:cNvPr id="2097168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l="64585"/>
          <a:stretch>
            <a:fillRect/>
          </a:stretch>
        </p:blipFill>
        <p:spPr bwMode="auto">
          <a:xfrm>
            <a:off x="5796136" y="1988880"/>
            <a:ext cx="138193" cy="360000"/>
          </a:xfrm>
          <a:prstGeom prst="rect">
            <a:avLst/>
          </a:prstGeom>
          <a:noFill/>
        </p:spPr>
      </p:pic>
      <p:pic>
        <p:nvPicPr>
          <p:cNvPr id="2097169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r="55699"/>
          <a:stretch>
            <a:fillRect/>
          </a:stretch>
        </p:blipFill>
        <p:spPr bwMode="auto">
          <a:xfrm>
            <a:off x="5777473" y="2434928"/>
            <a:ext cx="172869" cy="360000"/>
          </a:xfrm>
          <a:prstGeom prst="rect">
            <a:avLst/>
          </a:prstGeom>
          <a:noFill/>
        </p:spPr>
      </p:pic>
      <p:sp>
        <p:nvSpPr>
          <p:cNvPr id="1048634" name="TextBox 32"/>
          <p:cNvSpPr txBox="1"/>
          <p:nvPr/>
        </p:nvSpPr>
        <p:spPr>
          <a:xfrm>
            <a:off x="3937585" y="1537628"/>
            <a:ext cx="23389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SUMBANGAN PINGAT EMAS</a:t>
            </a:r>
            <a:endParaRPr lang="en-MY" sz="1400" b="1" dirty="0"/>
          </a:p>
        </p:txBody>
      </p:sp>
      <p:sp>
        <p:nvSpPr>
          <p:cNvPr id="1048635" name="Rectangle 33"/>
          <p:cNvSpPr/>
          <p:nvPr/>
        </p:nvSpPr>
        <p:spPr>
          <a:xfrm>
            <a:off x="5940152" y="2010326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71%</a:t>
            </a:r>
          </a:p>
        </p:txBody>
      </p:sp>
      <p:sp>
        <p:nvSpPr>
          <p:cNvPr id="1048636" name="Rectangle 34"/>
          <p:cNvSpPr/>
          <p:nvPr/>
        </p:nvSpPr>
        <p:spPr>
          <a:xfrm>
            <a:off x="5940152" y="2420888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29%</a:t>
            </a:r>
          </a:p>
        </p:txBody>
      </p:sp>
      <p:pic>
        <p:nvPicPr>
          <p:cNvPr id="2097170" name="Picture 10" descr="Image result for ASIAN GAMES 201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08004" y="2728665"/>
            <a:ext cx="703626" cy="844351"/>
          </a:xfrm>
          <a:prstGeom prst="rect">
            <a:avLst/>
          </a:prstGeom>
          <a:noFill/>
        </p:spPr>
      </p:pic>
      <p:pic>
        <p:nvPicPr>
          <p:cNvPr id="2097171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l="64585"/>
          <a:stretch>
            <a:fillRect/>
          </a:stretch>
        </p:blipFill>
        <p:spPr bwMode="auto">
          <a:xfrm>
            <a:off x="5814799" y="2852936"/>
            <a:ext cx="138193" cy="360000"/>
          </a:xfrm>
          <a:prstGeom prst="rect">
            <a:avLst/>
          </a:prstGeom>
          <a:noFill/>
        </p:spPr>
      </p:pic>
      <p:pic>
        <p:nvPicPr>
          <p:cNvPr id="2097172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r="55699"/>
          <a:stretch>
            <a:fillRect/>
          </a:stretch>
        </p:blipFill>
        <p:spPr bwMode="auto">
          <a:xfrm>
            <a:off x="5796136" y="3298984"/>
            <a:ext cx="172869" cy="360000"/>
          </a:xfrm>
          <a:prstGeom prst="rect">
            <a:avLst/>
          </a:prstGeom>
          <a:noFill/>
        </p:spPr>
      </p:pic>
      <p:sp>
        <p:nvSpPr>
          <p:cNvPr id="1048637" name="Rectangle 38"/>
          <p:cNvSpPr/>
          <p:nvPr/>
        </p:nvSpPr>
        <p:spPr>
          <a:xfrm>
            <a:off x="5958815" y="2874382"/>
            <a:ext cx="5130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40%</a:t>
            </a:r>
          </a:p>
        </p:txBody>
      </p:sp>
      <p:sp>
        <p:nvSpPr>
          <p:cNvPr id="1048638" name="Rectangle 39"/>
          <p:cNvSpPr/>
          <p:nvPr/>
        </p:nvSpPr>
        <p:spPr>
          <a:xfrm>
            <a:off x="5958815" y="3284944"/>
            <a:ext cx="5130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60%</a:t>
            </a:r>
          </a:p>
        </p:txBody>
      </p:sp>
      <p:cxnSp>
        <p:nvCxnSpPr>
          <p:cNvPr id="3145730" name="Straight Connector 15"/>
          <p:cNvCxnSpPr>
            <a:cxnSpLocks/>
          </p:cNvCxnSpPr>
          <p:nvPr/>
        </p:nvCxnSpPr>
        <p:spPr>
          <a:xfrm>
            <a:off x="4427984" y="2794928"/>
            <a:ext cx="2055907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97173" name="Picture 12" descr="Image result for ASIAN GAMES 20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35064" y="3809117"/>
            <a:ext cx="668183" cy="761729"/>
          </a:xfrm>
          <a:prstGeom prst="rect">
            <a:avLst/>
          </a:prstGeom>
          <a:noFill/>
        </p:spPr>
      </p:pic>
      <p:pic>
        <p:nvPicPr>
          <p:cNvPr id="2097174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l="64585"/>
          <a:stretch>
            <a:fillRect/>
          </a:stretch>
        </p:blipFill>
        <p:spPr bwMode="auto">
          <a:xfrm>
            <a:off x="5814799" y="3775040"/>
            <a:ext cx="138193" cy="360000"/>
          </a:xfrm>
          <a:prstGeom prst="rect">
            <a:avLst/>
          </a:prstGeom>
          <a:noFill/>
        </p:spPr>
      </p:pic>
      <p:pic>
        <p:nvPicPr>
          <p:cNvPr id="2097175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r="55699"/>
          <a:stretch>
            <a:fillRect/>
          </a:stretch>
        </p:blipFill>
        <p:spPr bwMode="auto">
          <a:xfrm>
            <a:off x="5796136" y="4221088"/>
            <a:ext cx="172869" cy="360000"/>
          </a:xfrm>
          <a:prstGeom prst="rect">
            <a:avLst/>
          </a:prstGeom>
          <a:noFill/>
        </p:spPr>
      </p:pic>
      <p:sp>
        <p:nvSpPr>
          <p:cNvPr id="1048639" name="Rectangle 45"/>
          <p:cNvSpPr/>
          <p:nvPr/>
        </p:nvSpPr>
        <p:spPr>
          <a:xfrm>
            <a:off x="5958815" y="3796486"/>
            <a:ext cx="5130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67%</a:t>
            </a:r>
          </a:p>
        </p:txBody>
      </p:sp>
      <p:sp>
        <p:nvSpPr>
          <p:cNvPr id="1048640" name="Rectangle 46"/>
          <p:cNvSpPr/>
          <p:nvPr/>
        </p:nvSpPr>
        <p:spPr>
          <a:xfrm>
            <a:off x="5958815" y="4149080"/>
            <a:ext cx="5130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33%</a:t>
            </a:r>
          </a:p>
        </p:txBody>
      </p:sp>
      <p:cxnSp>
        <p:nvCxnSpPr>
          <p:cNvPr id="3145731" name="Straight Connector 47"/>
          <p:cNvCxnSpPr>
            <a:cxnSpLocks/>
          </p:cNvCxnSpPr>
          <p:nvPr/>
        </p:nvCxnSpPr>
        <p:spPr>
          <a:xfrm>
            <a:off x="4427984" y="3717032"/>
            <a:ext cx="2055907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41" name="TextBox 49"/>
          <p:cNvSpPr txBox="1"/>
          <p:nvPr/>
        </p:nvSpPr>
        <p:spPr>
          <a:xfrm>
            <a:off x="6667107" y="873383"/>
            <a:ext cx="1734979" cy="611441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1600" b="1" cap="all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Sukan</a:t>
            </a:r>
            <a:r>
              <a:rPr lang="en-US" sz="1600" b="1" cap="all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KOMANWEL</a:t>
            </a:r>
          </a:p>
        </p:txBody>
      </p:sp>
      <p:pic>
        <p:nvPicPr>
          <p:cNvPr id="2097176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l="64585"/>
          <a:stretch>
            <a:fillRect/>
          </a:stretch>
        </p:blipFill>
        <p:spPr bwMode="auto">
          <a:xfrm>
            <a:off x="8258070" y="1988920"/>
            <a:ext cx="138193" cy="360000"/>
          </a:xfrm>
          <a:prstGeom prst="rect">
            <a:avLst/>
          </a:prstGeom>
          <a:noFill/>
        </p:spPr>
      </p:pic>
      <p:pic>
        <p:nvPicPr>
          <p:cNvPr id="2097177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r="55699"/>
          <a:stretch>
            <a:fillRect/>
          </a:stretch>
        </p:blipFill>
        <p:spPr bwMode="auto">
          <a:xfrm>
            <a:off x="8239407" y="2434968"/>
            <a:ext cx="172869" cy="360000"/>
          </a:xfrm>
          <a:prstGeom prst="rect">
            <a:avLst/>
          </a:prstGeom>
          <a:noFill/>
        </p:spPr>
      </p:pic>
      <p:sp>
        <p:nvSpPr>
          <p:cNvPr id="1048642" name="TextBox 52"/>
          <p:cNvSpPr txBox="1"/>
          <p:nvPr/>
        </p:nvSpPr>
        <p:spPr>
          <a:xfrm>
            <a:off x="6399519" y="1412776"/>
            <a:ext cx="23389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SUMBANGAN PINGAT EMAS</a:t>
            </a:r>
            <a:endParaRPr lang="en-MY" sz="1400" b="1" dirty="0"/>
          </a:p>
        </p:txBody>
      </p:sp>
      <p:sp>
        <p:nvSpPr>
          <p:cNvPr id="1048643" name="Rectangle 53"/>
          <p:cNvSpPr/>
          <p:nvPr/>
        </p:nvSpPr>
        <p:spPr>
          <a:xfrm>
            <a:off x="8402086" y="2010366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43%</a:t>
            </a:r>
          </a:p>
        </p:txBody>
      </p:sp>
      <p:sp>
        <p:nvSpPr>
          <p:cNvPr id="1048644" name="Rectangle 54"/>
          <p:cNvSpPr/>
          <p:nvPr/>
        </p:nvSpPr>
        <p:spPr>
          <a:xfrm>
            <a:off x="8402086" y="2420928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57%</a:t>
            </a:r>
          </a:p>
        </p:txBody>
      </p:sp>
      <p:pic>
        <p:nvPicPr>
          <p:cNvPr id="2097178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l="64585"/>
          <a:stretch>
            <a:fillRect/>
          </a:stretch>
        </p:blipFill>
        <p:spPr bwMode="auto">
          <a:xfrm>
            <a:off x="8276733" y="2852976"/>
            <a:ext cx="138193" cy="360000"/>
          </a:xfrm>
          <a:prstGeom prst="rect">
            <a:avLst/>
          </a:prstGeom>
          <a:noFill/>
        </p:spPr>
      </p:pic>
      <p:pic>
        <p:nvPicPr>
          <p:cNvPr id="2097179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r="55699"/>
          <a:stretch>
            <a:fillRect/>
          </a:stretch>
        </p:blipFill>
        <p:spPr bwMode="auto">
          <a:xfrm>
            <a:off x="8258070" y="3299024"/>
            <a:ext cx="172869" cy="360000"/>
          </a:xfrm>
          <a:prstGeom prst="rect">
            <a:avLst/>
          </a:prstGeom>
          <a:noFill/>
        </p:spPr>
      </p:pic>
      <p:sp>
        <p:nvSpPr>
          <p:cNvPr id="1048645" name="Rectangle 58"/>
          <p:cNvSpPr/>
          <p:nvPr/>
        </p:nvSpPr>
        <p:spPr>
          <a:xfrm>
            <a:off x="8420749" y="2874422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50%</a:t>
            </a:r>
          </a:p>
        </p:txBody>
      </p:sp>
      <p:sp>
        <p:nvSpPr>
          <p:cNvPr id="1048646" name="Rectangle 59"/>
          <p:cNvSpPr/>
          <p:nvPr/>
        </p:nvSpPr>
        <p:spPr>
          <a:xfrm>
            <a:off x="8420749" y="3284984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33%</a:t>
            </a:r>
          </a:p>
        </p:txBody>
      </p:sp>
      <p:cxnSp>
        <p:nvCxnSpPr>
          <p:cNvPr id="3145732" name="Straight Connector 60"/>
          <p:cNvCxnSpPr>
            <a:cxnSpLocks/>
          </p:cNvCxnSpPr>
          <p:nvPr/>
        </p:nvCxnSpPr>
        <p:spPr>
          <a:xfrm>
            <a:off x="6889918" y="2794968"/>
            <a:ext cx="2055907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97180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l="64585"/>
          <a:stretch>
            <a:fillRect/>
          </a:stretch>
        </p:blipFill>
        <p:spPr bwMode="auto">
          <a:xfrm>
            <a:off x="8276733" y="4135080"/>
            <a:ext cx="138193" cy="360000"/>
          </a:xfrm>
          <a:prstGeom prst="rect">
            <a:avLst/>
          </a:prstGeom>
          <a:noFill/>
        </p:spPr>
      </p:pic>
      <p:pic>
        <p:nvPicPr>
          <p:cNvPr id="2097181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8" cstate="print"/>
          <a:srcRect r="55699"/>
          <a:stretch>
            <a:fillRect/>
          </a:stretch>
        </p:blipFill>
        <p:spPr bwMode="auto">
          <a:xfrm>
            <a:off x="8258070" y="4581128"/>
            <a:ext cx="172869" cy="360000"/>
          </a:xfrm>
          <a:prstGeom prst="rect">
            <a:avLst/>
          </a:prstGeom>
          <a:noFill/>
        </p:spPr>
      </p:pic>
      <p:sp>
        <p:nvSpPr>
          <p:cNvPr id="1048647" name="Rectangle 64"/>
          <p:cNvSpPr/>
          <p:nvPr/>
        </p:nvSpPr>
        <p:spPr>
          <a:xfrm>
            <a:off x="8420749" y="4156526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42%</a:t>
            </a:r>
          </a:p>
        </p:txBody>
      </p:sp>
      <p:sp>
        <p:nvSpPr>
          <p:cNvPr id="1048648" name="Rectangle 65"/>
          <p:cNvSpPr/>
          <p:nvPr/>
        </p:nvSpPr>
        <p:spPr>
          <a:xfrm>
            <a:off x="8420749" y="4567088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42%</a:t>
            </a:r>
          </a:p>
        </p:txBody>
      </p:sp>
      <p:cxnSp>
        <p:nvCxnSpPr>
          <p:cNvPr id="3145733" name="Straight Connector 66"/>
          <p:cNvCxnSpPr>
            <a:cxnSpLocks/>
          </p:cNvCxnSpPr>
          <p:nvPr/>
        </p:nvCxnSpPr>
        <p:spPr>
          <a:xfrm>
            <a:off x="6889918" y="4077072"/>
            <a:ext cx="2055907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97182" name="Picture 14" descr="Image result for COMMONWEALTH GAMES 20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236296" y="4149040"/>
            <a:ext cx="550227" cy="823965"/>
          </a:xfrm>
          <a:prstGeom prst="rect">
            <a:avLst/>
          </a:prstGeom>
          <a:noFill/>
        </p:spPr>
      </p:pic>
      <p:sp>
        <p:nvSpPr>
          <p:cNvPr id="1048649" name="TextBox 68"/>
          <p:cNvSpPr txBox="1"/>
          <p:nvPr/>
        </p:nvSpPr>
        <p:spPr>
          <a:xfrm>
            <a:off x="7500586" y="4941128"/>
            <a:ext cx="1679926" cy="49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Beregu</a:t>
            </a:r>
            <a:r>
              <a:rPr lang="en-US" sz="1200" dirty="0"/>
              <a:t> </a:t>
            </a:r>
            <a:r>
              <a:rPr lang="en-US" sz="1200" dirty="0" err="1"/>
              <a:t>Campuran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/>
              <a:t>16% </a:t>
            </a:r>
            <a:endParaRPr lang="en-MY" sz="1200" dirty="0"/>
          </a:p>
        </p:txBody>
      </p:sp>
      <p:sp>
        <p:nvSpPr>
          <p:cNvPr id="1048650" name="AutoShape 16" descr="Image result for COMMONWEALTH GAMES 201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pic>
        <p:nvPicPr>
          <p:cNvPr id="2097183" name="Picture 18" descr="Image result for COMMONWEALTH GAMES 201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155111" y="2852976"/>
            <a:ext cx="729257" cy="790515"/>
          </a:xfrm>
          <a:prstGeom prst="rect">
            <a:avLst/>
          </a:prstGeom>
          <a:noFill/>
        </p:spPr>
      </p:pic>
      <p:sp>
        <p:nvSpPr>
          <p:cNvPr id="1048651" name="TextBox 71"/>
          <p:cNvSpPr txBox="1"/>
          <p:nvPr/>
        </p:nvSpPr>
        <p:spPr>
          <a:xfrm>
            <a:off x="7500586" y="3615407"/>
            <a:ext cx="1679926" cy="49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Beregu</a:t>
            </a:r>
            <a:r>
              <a:rPr lang="en-US" sz="1200" dirty="0"/>
              <a:t> </a:t>
            </a:r>
            <a:r>
              <a:rPr lang="en-US" sz="1200" dirty="0" err="1"/>
              <a:t>Campuran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/>
              <a:t>17% </a:t>
            </a:r>
            <a:endParaRPr lang="en-MY" sz="1200" dirty="0"/>
          </a:p>
        </p:txBody>
      </p:sp>
      <p:pic>
        <p:nvPicPr>
          <p:cNvPr id="2097184" name="Picture 20" descr="Image result for COMMONWEALTH GAMES 201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22097" y="1946778"/>
            <a:ext cx="590263" cy="869297"/>
          </a:xfrm>
          <a:prstGeom prst="rect">
            <a:avLst/>
          </a:prstGeom>
          <a:noFill/>
        </p:spPr>
      </p:pic>
      <p:sp>
        <p:nvSpPr>
          <p:cNvPr id="1048652" name="TextBox 73"/>
          <p:cNvSpPr txBox="1"/>
          <p:nvPr/>
        </p:nvSpPr>
        <p:spPr>
          <a:xfrm>
            <a:off x="854912" y="4720099"/>
            <a:ext cx="3933112" cy="400110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r>
              <a:rPr lang="en-US" sz="2000" b="1" cap="all" dirty="0">
                <a:solidFill>
                  <a:schemeClr val="accent5">
                    <a:lumMod val="75000"/>
                  </a:schemeClr>
                </a:solidFill>
              </a:rPr>
              <a:t>STATISTIK ATLET, MSN </a:t>
            </a:r>
          </a:p>
        </p:txBody>
      </p:sp>
      <p:pic>
        <p:nvPicPr>
          <p:cNvPr id="2097185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64585"/>
          <a:stretch>
            <a:fillRect/>
          </a:stretch>
        </p:blipFill>
        <p:spPr bwMode="auto">
          <a:xfrm>
            <a:off x="900183" y="5402897"/>
            <a:ext cx="287441" cy="748800"/>
          </a:xfrm>
          <a:prstGeom prst="rect">
            <a:avLst/>
          </a:prstGeom>
          <a:noFill/>
        </p:spPr>
      </p:pic>
      <p:pic>
        <p:nvPicPr>
          <p:cNvPr id="2097186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r="55699"/>
          <a:stretch>
            <a:fillRect/>
          </a:stretch>
        </p:blipFill>
        <p:spPr bwMode="auto">
          <a:xfrm>
            <a:off x="1358758" y="5410929"/>
            <a:ext cx="360000" cy="749702"/>
          </a:xfrm>
          <a:prstGeom prst="rect">
            <a:avLst/>
          </a:prstGeom>
          <a:noFill/>
        </p:spPr>
      </p:pic>
      <p:sp>
        <p:nvSpPr>
          <p:cNvPr id="1048653" name="TextBox 76"/>
          <p:cNvSpPr txBox="1"/>
          <p:nvPr/>
        </p:nvSpPr>
        <p:spPr>
          <a:xfrm>
            <a:off x="923316" y="5106671"/>
            <a:ext cx="768364" cy="33855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1600" b="1" cap="all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2017</a:t>
            </a:r>
          </a:p>
        </p:txBody>
      </p:sp>
      <p:sp>
        <p:nvSpPr>
          <p:cNvPr id="1048654" name="Rectangle 77"/>
          <p:cNvSpPr/>
          <p:nvPr/>
        </p:nvSpPr>
        <p:spPr>
          <a:xfrm>
            <a:off x="768930" y="6237312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64%</a:t>
            </a:r>
          </a:p>
        </p:txBody>
      </p:sp>
      <p:sp>
        <p:nvSpPr>
          <p:cNvPr id="1048655" name="Rectangle 78"/>
          <p:cNvSpPr/>
          <p:nvPr/>
        </p:nvSpPr>
        <p:spPr>
          <a:xfrm>
            <a:off x="1291957" y="6237312"/>
            <a:ext cx="5130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36%</a:t>
            </a:r>
          </a:p>
        </p:txBody>
      </p:sp>
      <p:pic>
        <p:nvPicPr>
          <p:cNvPr id="2097187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64585"/>
          <a:stretch>
            <a:fillRect/>
          </a:stretch>
        </p:blipFill>
        <p:spPr bwMode="auto">
          <a:xfrm>
            <a:off x="1980303" y="5381410"/>
            <a:ext cx="287441" cy="748800"/>
          </a:xfrm>
          <a:prstGeom prst="rect">
            <a:avLst/>
          </a:prstGeom>
          <a:noFill/>
        </p:spPr>
      </p:pic>
      <p:pic>
        <p:nvPicPr>
          <p:cNvPr id="2097188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r="55699"/>
          <a:stretch>
            <a:fillRect/>
          </a:stretch>
        </p:blipFill>
        <p:spPr bwMode="auto">
          <a:xfrm>
            <a:off x="2438878" y="5389442"/>
            <a:ext cx="360000" cy="749702"/>
          </a:xfrm>
          <a:prstGeom prst="rect">
            <a:avLst/>
          </a:prstGeom>
          <a:noFill/>
        </p:spPr>
      </p:pic>
      <p:sp>
        <p:nvSpPr>
          <p:cNvPr id="1048656" name="TextBox 81"/>
          <p:cNvSpPr txBox="1"/>
          <p:nvPr/>
        </p:nvSpPr>
        <p:spPr>
          <a:xfrm>
            <a:off x="2003436" y="5085184"/>
            <a:ext cx="768364" cy="33855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1600" b="1" cap="all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2018</a:t>
            </a:r>
          </a:p>
        </p:txBody>
      </p:sp>
      <p:sp>
        <p:nvSpPr>
          <p:cNvPr id="1048657" name="Rectangle 82"/>
          <p:cNvSpPr/>
          <p:nvPr/>
        </p:nvSpPr>
        <p:spPr>
          <a:xfrm>
            <a:off x="1849050" y="6215825"/>
            <a:ext cx="5130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59%</a:t>
            </a:r>
          </a:p>
        </p:txBody>
      </p:sp>
      <p:sp>
        <p:nvSpPr>
          <p:cNvPr id="1048658" name="Rectangle 83"/>
          <p:cNvSpPr/>
          <p:nvPr/>
        </p:nvSpPr>
        <p:spPr>
          <a:xfrm>
            <a:off x="2372077" y="6215825"/>
            <a:ext cx="5130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41%</a:t>
            </a:r>
          </a:p>
        </p:txBody>
      </p:sp>
      <p:pic>
        <p:nvPicPr>
          <p:cNvPr id="2097189" name="Picture 2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64585"/>
          <a:stretch>
            <a:fillRect/>
          </a:stretch>
        </p:blipFill>
        <p:spPr bwMode="auto">
          <a:xfrm>
            <a:off x="3060423" y="5381410"/>
            <a:ext cx="287441" cy="748800"/>
          </a:xfrm>
          <a:prstGeom prst="rect">
            <a:avLst/>
          </a:prstGeom>
          <a:noFill/>
        </p:spPr>
      </p:pic>
      <p:pic>
        <p:nvPicPr>
          <p:cNvPr id="2097190" name="Picture 4" descr="Image result for male female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r="55699"/>
          <a:stretch>
            <a:fillRect/>
          </a:stretch>
        </p:blipFill>
        <p:spPr bwMode="auto">
          <a:xfrm>
            <a:off x="3518998" y="5389442"/>
            <a:ext cx="360000" cy="749702"/>
          </a:xfrm>
          <a:prstGeom prst="rect">
            <a:avLst/>
          </a:prstGeom>
          <a:noFill/>
        </p:spPr>
      </p:pic>
      <p:sp>
        <p:nvSpPr>
          <p:cNvPr id="1048659" name="TextBox 86"/>
          <p:cNvSpPr txBox="1"/>
          <p:nvPr/>
        </p:nvSpPr>
        <p:spPr>
          <a:xfrm>
            <a:off x="3083556" y="5085184"/>
            <a:ext cx="768364" cy="338553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1600" b="1" cap="all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2019</a:t>
            </a:r>
          </a:p>
        </p:txBody>
      </p:sp>
      <p:sp>
        <p:nvSpPr>
          <p:cNvPr id="1048660" name="Rectangle 87"/>
          <p:cNvSpPr/>
          <p:nvPr/>
        </p:nvSpPr>
        <p:spPr>
          <a:xfrm>
            <a:off x="2929170" y="6215825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59%</a:t>
            </a:r>
          </a:p>
        </p:txBody>
      </p:sp>
      <p:sp>
        <p:nvSpPr>
          <p:cNvPr id="1048661" name="Rectangle 88"/>
          <p:cNvSpPr/>
          <p:nvPr/>
        </p:nvSpPr>
        <p:spPr>
          <a:xfrm>
            <a:off x="3452197" y="6215825"/>
            <a:ext cx="513081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41%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7FA9423-6F65-42EF-B21E-47A952D0296F}"/>
              </a:ext>
            </a:extLst>
          </p:cNvPr>
          <p:cNvSpPr/>
          <p:nvPr/>
        </p:nvSpPr>
        <p:spPr>
          <a:xfrm>
            <a:off x="395536" y="548680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 err="1"/>
              <a:t>Statistik</a:t>
            </a:r>
            <a:r>
              <a:rPr lang="en-MY" sz="2400" b="1" dirty="0"/>
              <a:t> Wanita Di Bawah Program Podium dan </a:t>
            </a:r>
            <a:r>
              <a:rPr lang="en-MY" sz="2400" b="1" dirty="0" err="1"/>
              <a:t>Temasya</a:t>
            </a:r>
            <a:endParaRPr lang="en-MY" sz="2400" b="1" dirty="0"/>
          </a:p>
          <a:p>
            <a:endParaRPr lang="en-MY" sz="2400" dirty="0"/>
          </a:p>
          <a:p>
            <a:r>
              <a:rPr lang="en-MY" sz="2400" b="1" dirty="0" err="1"/>
              <a:t>Jumlah</a:t>
            </a:r>
            <a:r>
              <a:rPr lang="en-MY" sz="2400" b="1" dirty="0"/>
              <a:t> </a:t>
            </a:r>
            <a:r>
              <a:rPr lang="en-MY" sz="2400" b="1" dirty="0" err="1"/>
              <a:t>statistik</a:t>
            </a:r>
            <a:r>
              <a:rPr lang="en-MY" sz="2400" b="1" dirty="0"/>
              <a:t> </a:t>
            </a:r>
            <a:r>
              <a:rPr lang="en-MY" sz="2400" b="1" dirty="0" err="1"/>
              <a:t>dlm</a:t>
            </a:r>
            <a:r>
              <a:rPr lang="en-MY" sz="2400" b="1" dirty="0"/>
              <a:t> Program 2019</a:t>
            </a:r>
          </a:p>
          <a:p>
            <a:r>
              <a:rPr lang="en-MY" sz="2400" dirty="0"/>
              <a:t>Podium (</a:t>
            </a:r>
            <a:r>
              <a:rPr lang="en-MY" sz="2400" dirty="0" err="1"/>
              <a:t>Atlet</a:t>
            </a:r>
            <a:r>
              <a:rPr lang="en-MY" sz="2400" dirty="0"/>
              <a:t> - 253 / </a:t>
            </a:r>
            <a:r>
              <a:rPr lang="en-MY" sz="2400" dirty="0" err="1"/>
              <a:t>Jurulatih</a:t>
            </a:r>
            <a:r>
              <a:rPr lang="en-MY" sz="2400" dirty="0"/>
              <a:t> - 17)</a:t>
            </a:r>
          </a:p>
          <a:p>
            <a:r>
              <a:rPr lang="en-MY" sz="2400" dirty="0" err="1"/>
              <a:t>Pelapis</a:t>
            </a:r>
            <a:r>
              <a:rPr lang="en-MY" sz="2400" dirty="0"/>
              <a:t> </a:t>
            </a:r>
            <a:r>
              <a:rPr lang="en-MY" sz="2400" dirty="0" err="1"/>
              <a:t>Kebangsaan</a:t>
            </a:r>
            <a:r>
              <a:rPr lang="en-MY" sz="2400" dirty="0"/>
              <a:t> (</a:t>
            </a:r>
            <a:r>
              <a:rPr lang="en-MY" sz="2400" dirty="0" err="1"/>
              <a:t>Atlet</a:t>
            </a:r>
            <a:r>
              <a:rPr lang="en-MY" sz="2400" dirty="0"/>
              <a:t> - 95 / </a:t>
            </a:r>
            <a:r>
              <a:rPr lang="en-MY" sz="2400" dirty="0" err="1"/>
              <a:t>Jurulatih</a:t>
            </a:r>
            <a:r>
              <a:rPr lang="en-MY" sz="2400" dirty="0"/>
              <a:t> - 3)</a:t>
            </a:r>
          </a:p>
          <a:p>
            <a:r>
              <a:rPr lang="en-MY" sz="2400" dirty="0" err="1"/>
              <a:t>Pelapis</a:t>
            </a:r>
            <a:r>
              <a:rPr lang="en-MY" sz="2400" dirty="0"/>
              <a:t> Negeri (</a:t>
            </a:r>
            <a:r>
              <a:rPr lang="en-MY" sz="2400" dirty="0" err="1"/>
              <a:t>Atlet</a:t>
            </a:r>
            <a:r>
              <a:rPr lang="en-MY" sz="2400" dirty="0"/>
              <a:t> - 2096 / </a:t>
            </a:r>
            <a:r>
              <a:rPr lang="en-MY" sz="2400" dirty="0" err="1"/>
              <a:t>Jurulatih</a:t>
            </a:r>
            <a:r>
              <a:rPr lang="en-MY" sz="2400" dirty="0"/>
              <a:t> - 50)</a:t>
            </a:r>
          </a:p>
          <a:p>
            <a:r>
              <a:rPr lang="en-MY" sz="2400" dirty="0" err="1"/>
              <a:t>Bakat</a:t>
            </a:r>
            <a:r>
              <a:rPr lang="en-MY" sz="2400" dirty="0"/>
              <a:t> (</a:t>
            </a:r>
            <a:r>
              <a:rPr lang="en-MY" sz="2400" dirty="0" err="1"/>
              <a:t>Atlet</a:t>
            </a:r>
            <a:r>
              <a:rPr lang="en-MY" sz="2400" dirty="0"/>
              <a:t> - 366 / </a:t>
            </a:r>
            <a:r>
              <a:rPr lang="en-MY" sz="2400" dirty="0" err="1"/>
              <a:t>Jurulatih</a:t>
            </a:r>
            <a:r>
              <a:rPr lang="en-MY" sz="2400" dirty="0"/>
              <a:t> - 8) </a:t>
            </a:r>
          </a:p>
          <a:p>
            <a:endParaRPr lang="en-MY" sz="2400" dirty="0"/>
          </a:p>
          <a:p>
            <a:r>
              <a:rPr lang="en-MY" sz="2400" b="1" dirty="0" err="1"/>
              <a:t>Jumlah</a:t>
            </a:r>
            <a:r>
              <a:rPr lang="en-MY" sz="2400" b="1" dirty="0"/>
              <a:t> </a:t>
            </a:r>
            <a:r>
              <a:rPr lang="en-MY" sz="2400" b="1" dirty="0" err="1"/>
              <a:t>Penyertaan</a:t>
            </a:r>
            <a:r>
              <a:rPr lang="en-MY" sz="2400" b="1" dirty="0"/>
              <a:t> </a:t>
            </a:r>
            <a:r>
              <a:rPr lang="en-MY" sz="2400" b="1" dirty="0" err="1"/>
              <a:t>Atlet</a:t>
            </a:r>
            <a:r>
              <a:rPr lang="en-MY" sz="2400" b="1" dirty="0"/>
              <a:t> Wanita Di </a:t>
            </a:r>
            <a:r>
              <a:rPr lang="en-MY" sz="2400" b="1" dirty="0" err="1"/>
              <a:t>Temasya</a:t>
            </a:r>
            <a:endParaRPr lang="en-MY" sz="2400" b="1" dirty="0"/>
          </a:p>
          <a:p>
            <a:r>
              <a:rPr lang="en-MY" sz="2400" dirty="0" err="1"/>
              <a:t>Sukan</a:t>
            </a:r>
            <a:r>
              <a:rPr lang="en-MY" sz="2400" dirty="0"/>
              <a:t> </a:t>
            </a:r>
            <a:r>
              <a:rPr lang="en-MY" sz="2400" dirty="0" err="1"/>
              <a:t>Olimpik</a:t>
            </a:r>
            <a:r>
              <a:rPr lang="en-MY" sz="2400" dirty="0"/>
              <a:t> 2016 - 19 (L) /13 (W) org</a:t>
            </a:r>
          </a:p>
          <a:p>
            <a:r>
              <a:rPr lang="en-MY" sz="2400" dirty="0" err="1"/>
              <a:t>Sukan</a:t>
            </a:r>
            <a:r>
              <a:rPr lang="en-MY" sz="2400" dirty="0"/>
              <a:t> SEA 2017 - 470 (L) / 375 (W) org</a:t>
            </a:r>
          </a:p>
          <a:p>
            <a:r>
              <a:rPr lang="en-MY" sz="2400" dirty="0" err="1"/>
              <a:t>Sukan</a:t>
            </a:r>
            <a:r>
              <a:rPr lang="en-MY" sz="2400" dirty="0"/>
              <a:t> Commonwealth 2018 - 101 (L) / 77 (W) org</a:t>
            </a:r>
          </a:p>
          <a:p>
            <a:r>
              <a:rPr lang="en-MY" sz="2400" dirty="0" err="1"/>
              <a:t>Sukan</a:t>
            </a:r>
            <a:r>
              <a:rPr lang="en-MY" sz="2400" dirty="0"/>
              <a:t> Asia - 417 (T) - 259 (L) /158 (W) org</a:t>
            </a:r>
          </a:p>
        </p:txBody>
      </p:sp>
    </p:spTree>
    <p:extLst>
      <p:ext uri="{BB962C8B-B14F-4D97-AF65-F5344CB8AC3E}">
        <p14:creationId xmlns:p14="http://schemas.microsoft.com/office/powerpoint/2010/main" val="229131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8345624-0569-4E6C-96A4-A8CDFE5DF322}"/>
              </a:ext>
            </a:extLst>
          </p:cNvPr>
          <p:cNvSpPr/>
          <p:nvPr/>
        </p:nvSpPr>
        <p:spPr>
          <a:xfrm>
            <a:off x="827584" y="404664"/>
            <a:ext cx="70385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 err="1"/>
              <a:t>Kejayaan</a:t>
            </a:r>
            <a:r>
              <a:rPr lang="en-MY" sz="2000" b="1" dirty="0"/>
              <a:t> </a:t>
            </a:r>
            <a:r>
              <a:rPr lang="en-MY" sz="2000" b="1" dirty="0" err="1"/>
              <a:t>Atlet</a:t>
            </a:r>
            <a:r>
              <a:rPr lang="en-MY" sz="2000" b="1" dirty="0"/>
              <a:t> Wanita </a:t>
            </a:r>
          </a:p>
          <a:p>
            <a:endParaRPr lang="en-MY" sz="2000" dirty="0"/>
          </a:p>
          <a:p>
            <a:r>
              <a:rPr lang="en-MY" sz="2000" dirty="0" err="1"/>
              <a:t>Jumlah</a:t>
            </a:r>
            <a:r>
              <a:rPr lang="en-MY" sz="2000" dirty="0"/>
              <a:t> </a:t>
            </a:r>
            <a:r>
              <a:rPr lang="en-MY" sz="2000" dirty="0" err="1"/>
              <a:t>Pingat</a:t>
            </a:r>
            <a:r>
              <a:rPr lang="en-MY" sz="2000" dirty="0"/>
              <a:t> </a:t>
            </a:r>
            <a:r>
              <a:rPr lang="en-MY" sz="2000" dirty="0" err="1"/>
              <a:t>Atlet</a:t>
            </a:r>
            <a:r>
              <a:rPr lang="en-MY" sz="2000" dirty="0"/>
              <a:t> Wanita Di </a:t>
            </a:r>
            <a:r>
              <a:rPr lang="en-MY" sz="2000" dirty="0" err="1"/>
              <a:t>Temasya</a:t>
            </a:r>
            <a:endParaRPr lang="en-MY" sz="2000" dirty="0"/>
          </a:p>
          <a:p>
            <a:r>
              <a:rPr lang="en-MY" sz="2000" dirty="0" err="1"/>
              <a:t>Olimpik</a:t>
            </a:r>
            <a:r>
              <a:rPr lang="en-MY" sz="2000" dirty="0"/>
              <a:t> Rio 2016 - Perak : 3</a:t>
            </a:r>
          </a:p>
          <a:p>
            <a:r>
              <a:rPr lang="en-MY" sz="2000" dirty="0"/>
              <a:t>SEA Games 2017 - </a:t>
            </a:r>
            <a:r>
              <a:rPr lang="en-MY" sz="2000" dirty="0" err="1"/>
              <a:t>Emas</a:t>
            </a:r>
            <a:r>
              <a:rPr lang="en-MY" sz="2000" dirty="0"/>
              <a:t> : 161 / Perak : 75 / </a:t>
            </a:r>
            <a:r>
              <a:rPr lang="en-MY" sz="2000" dirty="0" err="1"/>
              <a:t>Gangsa</a:t>
            </a:r>
            <a:r>
              <a:rPr lang="en-MY" sz="2000" dirty="0"/>
              <a:t> : 92</a:t>
            </a:r>
          </a:p>
          <a:p>
            <a:r>
              <a:rPr lang="en-MY" sz="2000" dirty="0"/>
              <a:t>Asia Games 2018 - </a:t>
            </a:r>
            <a:r>
              <a:rPr lang="en-MY" sz="2000" dirty="0" err="1"/>
              <a:t>Emas</a:t>
            </a:r>
            <a:r>
              <a:rPr lang="en-MY" sz="2000" dirty="0"/>
              <a:t> : 4 / Perak : 9 / </a:t>
            </a:r>
            <a:r>
              <a:rPr lang="en-MY" sz="2000" dirty="0" err="1"/>
              <a:t>Gangsa</a:t>
            </a:r>
            <a:r>
              <a:rPr lang="en-MY" sz="2000" dirty="0"/>
              <a:t> : 10</a:t>
            </a:r>
          </a:p>
          <a:p>
            <a:r>
              <a:rPr lang="en-MY" sz="2000" dirty="0"/>
              <a:t>Com. Game 2018 - </a:t>
            </a:r>
            <a:r>
              <a:rPr lang="en-MY" sz="2000" dirty="0" err="1"/>
              <a:t>Emas</a:t>
            </a:r>
            <a:r>
              <a:rPr lang="en-MY" sz="2000" dirty="0"/>
              <a:t> : 7 / Perak : 5 / </a:t>
            </a:r>
            <a:r>
              <a:rPr lang="en-MY" sz="2000" dirty="0" err="1"/>
              <a:t>Gangsa</a:t>
            </a:r>
            <a:r>
              <a:rPr lang="en-MY" sz="2000" dirty="0"/>
              <a:t> : 5</a:t>
            </a:r>
          </a:p>
          <a:p>
            <a:endParaRPr lang="en-MY" sz="2000" dirty="0"/>
          </a:p>
          <a:p>
            <a:r>
              <a:rPr lang="en-MY" sz="2000" b="1" dirty="0" err="1"/>
              <a:t>Atlet</a:t>
            </a:r>
            <a:r>
              <a:rPr lang="en-MY" sz="2000" b="1" dirty="0"/>
              <a:t> Wanita </a:t>
            </a:r>
            <a:r>
              <a:rPr lang="en-MY" sz="2000" b="1" dirty="0" err="1"/>
              <a:t>Yg</a:t>
            </a:r>
            <a:r>
              <a:rPr lang="en-MY" sz="2000" b="1" dirty="0"/>
              <a:t> </a:t>
            </a:r>
            <a:r>
              <a:rPr lang="en-MY" sz="2000" b="1" dirty="0" err="1"/>
              <a:t>Telah</a:t>
            </a:r>
            <a:r>
              <a:rPr lang="en-MY" sz="2000" b="1" dirty="0"/>
              <a:t> </a:t>
            </a:r>
            <a:r>
              <a:rPr lang="en-MY" sz="2000" b="1" dirty="0" err="1"/>
              <a:t>Layak</a:t>
            </a:r>
            <a:r>
              <a:rPr lang="en-MY" sz="2000" b="1" dirty="0"/>
              <a:t> </a:t>
            </a:r>
            <a:r>
              <a:rPr lang="en-MY" sz="2000" b="1" dirty="0" err="1"/>
              <a:t>Ke</a:t>
            </a:r>
            <a:r>
              <a:rPr lang="en-MY" sz="2000" b="1" dirty="0"/>
              <a:t> </a:t>
            </a:r>
            <a:r>
              <a:rPr lang="en-MY" sz="2000" b="1" dirty="0" err="1"/>
              <a:t>Olimpik</a:t>
            </a:r>
            <a:r>
              <a:rPr lang="en-MY" sz="2000" b="1" dirty="0"/>
              <a:t> Games 2020</a:t>
            </a:r>
          </a:p>
          <a:p>
            <a:r>
              <a:rPr lang="en-MY" sz="2000" dirty="0"/>
              <a:t>1. Pandelela Rinong - </a:t>
            </a:r>
            <a:r>
              <a:rPr lang="en-MY" sz="2000" dirty="0" err="1"/>
              <a:t>Terjun</a:t>
            </a:r>
            <a:r>
              <a:rPr lang="en-MY" sz="2000" dirty="0"/>
              <a:t> (10m platform &amp; 10m synchro platform) </a:t>
            </a:r>
          </a:p>
          <a:p>
            <a:r>
              <a:rPr lang="en-MY" sz="2000" dirty="0"/>
              <a:t>2. Leong Mun Yee - </a:t>
            </a:r>
            <a:r>
              <a:rPr lang="en-MY" sz="2000" dirty="0" err="1"/>
              <a:t>Terjun</a:t>
            </a:r>
            <a:r>
              <a:rPr lang="en-MY" sz="2000" dirty="0"/>
              <a:t> (10m synchro platform) </a:t>
            </a:r>
          </a:p>
          <a:p>
            <a:r>
              <a:rPr lang="en-MY" sz="2000" dirty="0"/>
              <a:t>3. Ng Yan Yee - </a:t>
            </a:r>
            <a:r>
              <a:rPr lang="en-MY" sz="2000" dirty="0" err="1"/>
              <a:t>Terjun</a:t>
            </a:r>
            <a:r>
              <a:rPr lang="en-MY" sz="2000" dirty="0"/>
              <a:t> (3m springboard) </a:t>
            </a:r>
          </a:p>
          <a:p>
            <a:r>
              <a:rPr lang="en-MY" sz="2000" dirty="0"/>
              <a:t>4. Nur </a:t>
            </a:r>
            <a:r>
              <a:rPr lang="en-MY" sz="2000" dirty="0" err="1"/>
              <a:t>Dhabitah</a:t>
            </a:r>
            <a:r>
              <a:rPr lang="en-MY" sz="2000" dirty="0"/>
              <a:t> Sabri - </a:t>
            </a:r>
            <a:r>
              <a:rPr lang="en-MY" sz="2000" dirty="0" err="1"/>
              <a:t>Terjun</a:t>
            </a:r>
            <a:r>
              <a:rPr lang="en-MY" sz="2000" dirty="0"/>
              <a:t> (3m springboard)</a:t>
            </a:r>
          </a:p>
          <a:p>
            <a:r>
              <a:rPr lang="en-MY" sz="2000" dirty="0"/>
              <a:t>5. Nur </a:t>
            </a:r>
            <a:r>
              <a:rPr lang="en-MY" sz="2000" dirty="0" err="1"/>
              <a:t>Shazrin</a:t>
            </a:r>
            <a:r>
              <a:rPr lang="en-MY" sz="2000" dirty="0"/>
              <a:t> </a:t>
            </a:r>
            <a:r>
              <a:rPr lang="en-MY" sz="2000" dirty="0" err="1"/>
              <a:t>Bt</a:t>
            </a:r>
            <a:r>
              <a:rPr lang="en-MY" sz="2000" dirty="0"/>
              <a:t> Muhammad Latif - </a:t>
            </a:r>
            <a:r>
              <a:rPr lang="en-MY" sz="2000" dirty="0" err="1"/>
              <a:t>Pelayaran</a:t>
            </a:r>
            <a:r>
              <a:rPr lang="en-MY" sz="2000" dirty="0"/>
              <a:t> (Laser Radial) </a:t>
            </a:r>
          </a:p>
          <a:p>
            <a:r>
              <a:rPr lang="en-MY" sz="2000" dirty="0"/>
              <a:t>6. Farah Ann </a:t>
            </a:r>
            <a:r>
              <a:rPr lang="en-MY" sz="2000" dirty="0" err="1"/>
              <a:t>Bt</a:t>
            </a:r>
            <a:r>
              <a:rPr lang="en-MY" sz="2000" dirty="0"/>
              <a:t> Abdul </a:t>
            </a:r>
            <a:r>
              <a:rPr lang="en-MY" sz="2000" dirty="0" err="1"/>
              <a:t>Hadi</a:t>
            </a:r>
            <a:r>
              <a:rPr lang="en-MY" sz="2000" dirty="0"/>
              <a:t> - </a:t>
            </a:r>
            <a:r>
              <a:rPr lang="en-MY" sz="2000" dirty="0" err="1"/>
              <a:t>Gimnastik</a:t>
            </a:r>
            <a:r>
              <a:rPr lang="en-MY" sz="2000" dirty="0"/>
              <a:t> </a:t>
            </a:r>
            <a:r>
              <a:rPr lang="en-MY" sz="2000" dirty="0" err="1"/>
              <a:t>Artistik</a:t>
            </a:r>
            <a:r>
              <a:rPr lang="en-MY" sz="2000" dirty="0"/>
              <a:t> (</a:t>
            </a:r>
            <a:r>
              <a:rPr lang="en-MY" sz="2000" dirty="0" err="1"/>
              <a:t>individu</a:t>
            </a:r>
            <a:r>
              <a:rPr lang="en-MY" sz="2000" dirty="0"/>
              <a:t> All Round) </a:t>
            </a:r>
          </a:p>
        </p:txBody>
      </p:sp>
    </p:spTree>
    <p:extLst>
      <p:ext uri="{BB962C8B-B14F-4D97-AF65-F5344CB8AC3E}">
        <p14:creationId xmlns:p14="http://schemas.microsoft.com/office/powerpoint/2010/main" val="1506808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5CFC55-B2AE-47A7-9A0E-C1FC51E33523}"/>
              </a:ext>
            </a:extLst>
          </p:cNvPr>
          <p:cNvSpPr/>
          <p:nvPr/>
        </p:nvSpPr>
        <p:spPr>
          <a:xfrm>
            <a:off x="971600" y="548680"/>
            <a:ext cx="748883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/>
              <a:t>Top 20 World Ranking</a:t>
            </a:r>
            <a:br>
              <a:rPr lang="en-MY" sz="2000" b="1" dirty="0"/>
            </a:br>
            <a:endParaRPr lang="en-MY" sz="2000" b="1" dirty="0"/>
          </a:p>
          <a:p>
            <a:r>
              <a:rPr lang="en-MY" sz="2000" b="1" dirty="0"/>
              <a:t>Badminton</a:t>
            </a:r>
            <a:r>
              <a:rPr lang="en-MY" sz="2000" dirty="0"/>
              <a:t> </a:t>
            </a:r>
          </a:p>
          <a:p>
            <a:r>
              <a:rPr lang="en-MY" sz="2000" dirty="0"/>
              <a:t>Chow Mei </a:t>
            </a:r>
            <a:r>
              <a:rPr lang="en-MY" sz="2000" dirty="0" err="1"/>
              <a:t>Kuan</a:t>
            </a:r>
            <a:r>
              <a:rPr lang="en-MY" sz="2000" dirty="0"/>
              <a:t> / Lee Meng Yean - women double / BWF Ranking 14</a:t>
            </a:r>
          </a:p>
          <a:p>
            <a:endParaRPr lang="en-MY" sz="2000" dirty="0"/>
          </a:p>
          <a:p>
            <a:r>
              <a:rPr lang="en-MY" sz="2000" b="1" dirty="0"/>
              <a:t>Tenpin Bowling</a:t>
            </a:r>
          </a:p>
          <a:p>
            <a:r>
              <a:rPr lang="en-MY" sz="2000" dirty="0"/>
              <a:t>SIN Li Jane - WBT Ranking - 19</a:t>
            </a:r>
          </a:p>
          <a:p>
            <a:endParaRPr lang="en-MY" sz="2000" dirty="0"/>
          </a:p>
          <a:p>
            <a:r>
              <a:rPr lang="en-MY" sz="2000" b="1" dirty="0"/>
              <a:t>Wushu</a:t>
            </a:r>
            <a:r>
              <a:rPr lang="en-MY" sz="2000" dirty="0"/>
              <a:t> </a:t>
            </a:r>
          </a:p>
          <a:p>
            <a:r>
              <a:rPr lang="en-MY" sz="2000" dirty="0"/>
              <a:t>15th World Wushu Championship 2019</a:t>
            </a:r>
          </a:p>
          <a:p>
            <a:r>
              <a:rPr lang="en-MY" sz="2000" dirty="0"/>
              <a:t>Tan Cheong Min - </a:t>
            </a:r>
            <a:r>
              <a:rPr lang="en-MY" sz="2000" dirty="0" err="1"/>
              <a:t>Nanquan</a:t>
            </a:r>
            <a:r>
              <a:rPr lang="en-MY" sz="2000" dirty="0"/>
              <a:t> / Perak</a:t>
            </a:r>
          </a:p>
          <a:p>
            <a:r>
              <a:rPr lang="en-MY" sz="2000" dirty="0" err="1"/>
              <a:t>Phoon</a:t>
            </a:r>
            <a:r>
              <a:rPr lang="en-MY" sz="2000" dirty="0"/>
              <a:t> </a:t>
            </a:r>
            <a:r>
              <a:rPr lang="en-MY" sz="2000" dirty="0" err="1"/>
              <a:t>Eyin</a:t>
            </a:r>
            <a:r>
              <a:rPr lang="en-MY" sz="2000" dirty="0"/>
              <a:t> - </a:t>
            </a:r>
            <a:r>
              <a:rPr lang="en-MY" sz="2000" dirty="0" err="1"/>
              <a:t>Jianshu</a:t>
            </a:r>
            <a:r>
              <a:rPr lang="en-MY" sz="2000" dirty="0"/>
              <a:t> ranking 8</a:t>
            </a:r>
          </a:p>
          <a:p>
            <a:r>
              <a:rPr lang="en-MY" sz="2000" dirty="0"/>
              <a:t>Sydney chin </a:t>
            </a:r>
            <a:r>
              <a:rPr lang="en-MY" sz="2000" dirty="0" err="1"/>
              <a:t>sy</a:t>
            </a:r>
            <a:r>
              <a:rPr lang="en-MY" sz="2000" dirty="0"/>
              <a:t> </a:t>
            </a:r>
            <a:r>
              <a:rPr lang="en-MY" sz="2000" dirty="0" err="1"/>
              <a:t>xuan</a:t>
            </a:r>
            <a:r>
              <a:rPr lang="en-MY" sz="2000" dirty="0"/>
              <a:t> - </a:t>
            </a:r>
            <a:r>
              <a:rPr lang="en-MY" sz="2000" dirty="0" err="1"/>
              <a:t>Taijijian</a:t>
            </a:r>
            <a:r>
              <a:rPr lang="en-MY" sz="2000" dirty="0"/>
              <a:t> ranking 18</a:t>
            </a:r>
          </a:p>
          <a:p>
            <a:r>
              <a:rPr lang="en-MY" sz="2000" dirty="0" err="1"/>
              <a:t>Loh</a:t>
            </a:r>
            <a:r>
              <a:rPr lang="en-MY" sz="2000" dirty="0"/>
              <a:t> </a:t>
            </a:r>
            <a:r>
              <a:rPr lang="en-MY" sz="2000" dirty="0" err="1"/>
              <a:t>ying</a:t>
            </a:r>
            <a:r>
              <a:rPr lang="en-MY" sz="2000" dirty="0"/>
              <a:t> ting - </a:t>
            </a:r>
            <a:r>
              <a:rPr lang="en-MY" sz="2000" dirty="0" err="1"/>
              <a:t>daoshu</a:t>
            </a:r>
            <a:r>
              <a:rPr lang="en-MY" sz="2000" dirty="0"/>
              <a:t> ranking 10</a:t>
            </a:r>
          </a:p>
          <a:p>
            <a:r>
              <a:rPr lang="en-MY" sz="2000" dirty="0" err="1"/>
              <a:t>Phoon</a:t>
            </a:r>
            <a:r>
              <a:rPr lang="en-MY" sz="2000" dirty="0"/>
              <a:t> </a:t>
            </a:r>
            <a:r>
              <a:rPr lang="en-MY" sz="2000" dirty="0" err="1"/>
              <a:t>Eyin</a:t>
            </a:r>
            <a:r>
              <a:rPr lang="en-MY" sz="2000" dirty="0"/>
              <a:t> - </a:t>
            </a:r>
            <a:r>
              <a:rPr lang="en-MY" sz="2000" dirty="0" err="1"/>
              <a:t>Qiangshu</a:t>
            </a:r>
            <a:r>
              <a:rPr lang="en-MY" sz="2000" dirty="0"/>
              <a:t> ranking 9</a:t>
            </a:r>
          </a:p>
        </p:txBody>
      </p:sp>
    </p:spTree>
    <p:extLst>
      <p:ext uri="{BB962C8B-B14F-4D97-AF65-F5344CB8AC3E}">
        <p14:creationId xmlns:p14="http://schemas.microsoft.com/office/powerpoint/2010/main" val="2510220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4" name="Straight Connector 9"/>
          <p:cNvCxnSpPr>
            <a:cxnSpLocks/>
          </p:cNvCxnSpPr>
          <p:nvPr/>
        </p:nvCxnSpPr>
        <p:spPr>
          <a:xfrm>
            <a:off x="4427984" y="3645024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5" name="Straight Connector 6"/>
          <p:cNvCxnSpPr>
            <a:cxnSpLocks/>
          </p:cNvCxnSpPr>
          <p:nvPr/>
        </p:nvCxnSpPr>
        <p:spPr>
          <a:xfrm>
            <a:off x="4391980" y="2636912"/>
            <a:ext cx="0" cy="576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62" name="Title 58"/>
          <p:cNvSpPr txBox="1"/>
          <p:nvPr/>
        </p:nvSpPr>
        <p:spPr>
          <a:xfrm>
            <a:off x="1149796" y="260648"/>
            <a:ext cx="7742684" cy="739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latin typeface="Cambria" pitchFamily="18" charset="0"/>
              </a:rPr>
              <a:t>MAJLIS WANITA DALAM SUKAN </a:t>
            </a:r>
          </a:p>
        </p:txBody>
      </p:sp>
      <p:cxnSp>
        <p:nvCxnSpPr>
          <p:cNvPr id="3145736" name="Straight Connector 2"/>
          <p:cNvCxnSpPr>
            <a:cxnSpLocks/>
          </p:cNvCxnSpPr>
          <p:nvPr/>
        </p:nvCxnSpPr>
        <p:spPr>
          <a:xfrm>
            <a:off x="1077788" y="980728"/>
            <a:ext cx="72386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97191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146" y="313680"/>
            <a:ext cx="948642" cy="739056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63" name="Rectangle 4"/>
          <p:cNvSpPr/>
          <p:nvPr/>
        </p:nvSpPr>
        <p:spPr>
          <a:xfrm>
            <a:off x="2627784" y="1844824"/>
            <a:ext cx="3528392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PENGERUSI </a:t>
            </a:r>
          </a:p>
          <a:p>
            <a:pPr algn="ctr"/>
            <a:r>
              <a:rPr lang="en-US" sz="1600" b="1" dirty="0"/>
              <a:t>YB MENTERI BELIA &amp; SUKAN </a:t>
            </a:r>
          </a:p>
        </p:txBody>
      </p:sp>
      <p:sp>
        <p:nvSpPr>
          <p:cNvPr id="1048664" name="Rectangle 5"/>
          <p:cNvSpPr/>
          <p:nvPr/>
        </p:nvSpPr>
        <p:spPr>
          <a:xfrm>
            <a:off x="2339752" y="2996952"/>
            <a:ext cx="4032448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AHLI MAJLIS WANITA DLM SUKAN</a:t>
            </a:r>
          </a:p>
          <a:p>
            <a:pPr algn="ctr"/>
            <a:r>
              <a:rPr lang="en-US" sz="1600" b="1" dirty="0"/>
              <a:t>MAJLIS WANITA DALAM SUKAN</a:t>
            </a:r>
            <a:endParaRPr lang="en-US" sz="1600" dirty="0"/>
          </a:p>
        </p:txBody>
      </p:sp>
      <p:sp>
        <p:nvSpPr>
          <p:cNvPr id="1048665" name="Rectangle 8"/>
          <p:cNvSpPr/>
          <p:nvPr/>
        </p:nvSpPr>
        <p:spPr>
          <a:xfrm>
            <a:off x="2339752" y="4149080"/>
            <a:ext cx="4032448" cy="7920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SEKRETARIAT </a:t>
            </a:r>
          </a:p>
          <a:p>
            <a:pPr algn="ctr"/>
            <a:r>
              <a:rPr lang="en-US" sz="1600" b="1" dirty="0"/>
              <a:t>MAJLIS SUKAN NEGARA MALAYSIA</a:t>
            </a:r>
            <a:endParaRPr lang="en-US" sz="1600" dirty="0"/>
          </a:p>
        </p:txBody>
      </p:sp>
      <p:sp>
        <p:nvSpPr>
          <p:cNvPr id="1048666" name="TextBox 10"/>
          <p:cNvSpPr txBox="1"/>
          <p:nvPr/>
        </p:nvSpPr>
        <p:spPr>
          <a:xfrm>
            <a:off x="4283968" y="5517232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** </a:t>
            </a:r>
            <a:r>
              <a:rPr lang="en-US" sz="1400" i="1" dirty="0" err="1"/>
              <a:t>Punca</a:t>
            </a:r>
            <a:r>
              <a:rPr lang="en-US" sz="1400" i="1" dirty="0"/>
              <a:t> </a:t>
            </a:r>
            <a:r>
              <a:rPr lang="en-US" sz="1400" i="1" dirty="0" err="1"/>
              <a:t>Kuasa</a:t>
            </a:r>
            <a:r>
              <a:rPr lang="en-US" sz="1400" i="1" dirty="0"/>
              <a:t> </a:t>
            </a:r>
            <a:r>
              <a:rPr lang="en-US" sz="1400" i="1" dirty="0" err="1"/>
              <a:t>daripada</a:t>
            </a:r>
            <a:r>
              <a:rPr lang="en-US" sz="1400" i="1" dirty="0"/>
              <a:t> YB </a:t>
            </a:r>
            <a:r>
              <a:rPr lang="en-US" sz="1400" i="1" dirty="0" err="1"/>
              <a:t>Menteri</a:t>
            </a:r>
            <a:r>
              <a:rPr lang="en-US" sz="1400" i="1" dirty="0"/>
              <a:t> </a:t>
            </a:r>
            <a:r>
              <a:rPr lang="en-US" sz="1400" i="1" dirty="0" err="1"/>
              <a:t>Belia</a:t>
            </a:r>
            <a:r>
              <a:rPr lang="en-US" sz="1400" i="1" dirty="0"/>
              <a:t> </a:t>
            </a:r>
            <a:r>
              <a:rPr lang="en-US" sz="1400" i="1" dirty="0" err="1"/>
              <a:t>dan</a:t>
            </a:r>
            <a:r>
              <a:rPr lang="en-US" sz="1400" i="1" dirty="0"/>
              <a:t> </a:t>
            </a:r>
            <a:r>
              <a:rPr lang="en-US" sz="1400" i="1" dirty="0" err="1"/>
              <a:t>Sukan</a:t>
            </a:r>
            <a:r>
              <a:rPr lang="en-US" sz="1400" i="1" dirty="0"/>
              <a:t> </a:t>
            </a:r>
          </a:p>
          <a:p>
            <a:r>
              <a:rPr lang="en-US" sz="1400" i="1" dirty="0"/>
              <a:t>** </a:t>
            </a:r>
            <a:r>
              <a:rPr lang="en-US" sz="1400" i="1" dirty="0" err="1"/>
              <a:t>Konsep</a:t>
            </a:r>
            <a:r>
              <a:rPr lang="en-US" sz="1400" i="1" dirty="0"/>
              <a:t> yang </a:t>
            </a:r>
            <a:r>
              <a:rPr lang="en-US" sz="1400" i="1" dirty="0" err="1"/>
              <a:t>sama</a:t>
            </a:r>
            <a:r>
              <a:rPr lang="en-US" sz="1400" i="1" dirty="0"/>
              <a:t> </a:t>
            </a:r>
            <a:r>
              <a:rPr lang="en-US" sz="1400" i="1" dirty="0" err="1"/>
              <a:t>digunakan</a:t>
            </a:r>
            <a:r>
              <a:rPr lang="en-US" sz="1400" i="1" dirty="0"/>
              <a:t> </a:t>
            </a:r>
            <a:r>
              <a:rPr lang="en-US" sz="1400" i="1" dirty="0" err="1"/>
              <a:t>oleh</a:t>
            </a:r>
            <a:r>
              <a:rPr lang="en-US" sz="1400" i="1" dirty="0"/>
              <a:t> MSSM &amp;  MASUM</a:t>
            </a:r>
            <a:endParaRPr lang="en-MY" sz="14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45737" name="Straight Connector 23"/>
          <p:cNvCxnSpPr>
            <a:cxnSpLocks/>
          </p:cNvCxnSpPr>
          <p:nvPr/>
        </p:nvCxnSpPr>
        <p:spPr>
          <a:xfrm>
            <a:off x="4139952" y="3712294"/>
            <a:ext cx="0" cy="292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67" name="Rounded Rectangle 52"/>
          <p:cNvSpPr/>
          <p:nvPr/>
        </p:nvSpPr>
        <p:spPr>
          <a:xfrm>
            <a:off x="2195736" y="3888432"/>
            <a:ext cx="4032448" cy="26369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48668" name="Rounded Rectangle 51"/>
          <p:cNvSpPr/>
          <p:nvPr/>
        </p:nvSpPr>
        <p:spPr>
          <a:xfrm>
            <a:off x="2195736" y="2880320"/>
            <a:ext cx="3888432" cy="84145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48669" name="Rounded Rectangle 5"/>
          <p:cNvSpPr/>
          <p:nvPr/>
        </p:nvSpPr>
        <p:spPr>
          <a:xfrm>
            <a:off x="2195736" y="1723454"/>
            <a:ext cx="3888432" cy="84145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48670" name="Title 58"/>
          <p:cNvSpPr txBox="1"/>
          <p:nvPr/>
        </p:nvSpPr>
        <p:spPr>
          <a:xfrm>
            <a:off x="1149796" y="260648"/>
            <a:ext cx="7742684" cy="739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latin typeface="Cambria" pitchFamily="18" charset="0"/>
              </a:rPr>
              <a:t>AHLI MAJLIS WANITA DALAM SUKAN </a:t>
            </a:r>
          </a:p>
        </p:txBody>
      </p:sp>
      <p:cxnSp>
        <p:nvCxnSpPr>
          <p:cNvPr id="3145738" name="Straight Connector 2"/>
          <p:cNvCxnSpPr>
            <a:cxnSpLocks/>
          </p:cNvCxnSpPr>
          <p:nvPr/>
        </p:nvCxnSpPr>
        <p:spPr>
          <a:xfrm>
            <a:off x="1117416" y="1064631"/>
            <a:ext cx="72386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97192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146" y="313680"/>
            <a:ext cx="948642" cy="739056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71" name="Rectangle 19"/>
          <p:cNvSpPr/>
          <p:nvPr/>
        </p:nvSpPr>
        <p:spPr>
          <a:xfrm>
            <a:off x="6191552" y="4176464"/>
            <a:ext cx="3060968" cy="888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itchFamily="2" charset="2"/>
              <a:buChar char="§"/>
            </a:pP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Seorang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wakil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MOM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Seorang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wakil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olahragawati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negara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Seorang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wakil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atlet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negara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Seorang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wakil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NGO</a:t>
            </a:r>
          </a:p>
        </p:txBody>
      </p:sp>
      <p:sp>
        <p:nvSpPr>
          <p:cNvPr id="1048672" name="Rectangle 20"/>
          <p:cNvSpPr/>
          <p:nvPr/>
        </p:nvSpPr>
        <p:spPr>
          <a:xfrm>
            <a:off x="3566900" y="1772816"/>
            <a:ext cx="11353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sz="1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PENGERUSI </a:t>
            </a:r>
            <a:endParaRPr lang="en-MY" sz="1400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8673" name="Rectangle 44"/>
          <p:cNvSpPr/>
          <p:nvPr/>
        </p:nvSpPr>
        <p:spPr>
          <a:xfrm>
            <a:off x="2305175" y="2080593"/>
            <a:ext cx="3706985" cy="490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YB SYED SADDIQ SYED ABDUL RAHMAN </a:t>
            </a:r>
          </a:p>
          <a:p>
            <a:pPr algn="ctr"/>
            <a:r>
              <a:rPr lang="en-US" sz="1200" b="1" dirty="0"/>
              <a:t>MENTERI BELIA DAN SUKAN </a:t>
            </a:r>
            <a:endParaRPr lang="en-MY" sz="1200" dirty="0"/>
          </a:p>
        </p:txBody>
      </p:sp>
      <p:sp>
        <p:nvSpPr>
          <p:cNvPr id="1048674" name="Rectangle 47"/>
          <p:cNvSpPr/>
          <p:nvPr/>
        </p:nvSpPr>
        <p:spPr>
          <a:xfrm>
            <a:off x="3491880" y="2857674"/>
            <a:ext cx="12242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MY" sz="1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SETIAUSAHA</a:t>
            </a:r>
            <a:endParaRPr lang="en-MY" sz="1400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8675" name="Rectangle 48"/>
          <p:cNvSpPr/>
          <p:nvPr/>
        </p:nvSpPr>
        <p:spPr>
          <a:xfrm>
            <a:off x="2606927" y="3147447"/>
            <a:ext cx="2862580" cy="6512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/>
              <a:t>YBHG. DATO’ AHMAD SHAPAWI ISMAIL</a:t>
            </a:r>
          </a:p>
          <a:p>
            <a:pPr algn="ctr"/>
            <a:r>
              <a:rPr lang="en-US" sz="1200" b="1" dirty="0"/>
              <a:t>KETUA PENGARAH</a:t>
            </a:r>
          </a:p>
          <a:p>
            <a:pPr algn="ctr"/>
            <a:r>
              <a:rPr lang="en-US" sz="1200" b="1" dirty="0"/>
              <a:t>MAJLIS SUKAN NEGARA</a:t>
            </a:r>
            <a:endParaRPr lang="en-MY" sz="1200" dirty="0"/>
          </a:p>
        </p:txBody>
      </p:sp>
      <p:sp>
        <p:nvSpPr>
          <p:cNvPr id="1048676" name="Rectangle 49"/>
          <p:cNvSpPr/>
          <p:nvPr/>
        </p:nvSpPr>
        <p:spPr>
          <a:xfrm>
            <a:off x="3500364" y="3888432"/>
            <a:ext cx="12369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MY" sz="1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AHLI MAJLIS </a:t>
            </a:r>
          </a:p>
        </p:txBody>
      </p:sp>
      <p:cxnSp>
        <p:nvCxnSpPr>
          <p:cNvPr id="3145739" name="Straight Arrow Connector 62"/>
          <p:cNvCxnSpPr>
            <a:cxnSpLocks/>
          </p:cNvCxnSpPr>
          <p:nvPr/>
        </p:nvCxnSpPr>
        <p:spPr>
          <a:xfrm>
            <a:off x="6084168" y="3290618"/>
            <a:ext cx="336655" cy="0"/>
          </a:xfrm>
          <a:prstGeom prst="straightConnector1">
            <a:avLst/>
          </a:prstGeom>
          <a:ln w="12700">
            <a:prstDash val="sysDot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48677" name="TextBox 63"/>
          <p:cNvSpPr txBox="1"/>
          <p:nvPr/>
        </p:nvSpPr>
        <p:spPr>
          <a:xfrm>
            <a:off x="6372200" y="2782787"/>
            <a:ext cx="2337350" cy="1061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Sekretariat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: </a:t>
            </a:r>
          </a:p>
          <a:p>
            <a:r>
              <a:rPr lang="en-MY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Ibu</a:t>
            </a:r>
            <a:r>
              <a:rPr lang="en-MY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MY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Pejabat</a:t>
            </a:r>
            <a:r>
              <a:rPr lang="en-MY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MY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Majlis</a:t>
            </a:r>
            <a:r>
              <a:rPr lang="en-MY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MY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Sukan</a:t>
            </a:r>
            <a:r>
              <a:rPr lang="en-MY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Negara, Bukit </a:t>
            </a:r>
            <a:r>
              <a:rPr lang="en-MY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Jalil</a:t>
            </a:r>
            <a:r>
              <a:rPr lang="en-MY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MY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Kompleks</a:t>
            </a:r>
            <a:r>
              <a:rPr lang="en-MY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MY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Sukan</a:t>
            </a:r>
            <a:r>
              <a:rPr lang="en-MY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Negara, Bukit </a:t>
            </a:r>
            <a:r>
              <a:rPr lang="en-MY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Jalil</a:t>
            </a:r>
            <a:r>
              <a:rPr lang="en-MY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57000 Kuala Lumpur.</a:t>
            </a:r>
          </a:p>
        </p:txBody>
      </p:sp>
      <p:sp>
        <p:nvSpPr>
          <p:cNvPr id="1048678" name="Rectangle 57"/>
          <p:cNvSpPr/>
          <p:nvPr/>
        </p:nvSpPr>
        <p:spPr>
          <a:xfrm>
            <a:off x="2195736" y="4176464"/>
            <a:ext cx="4048931" cy="2474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AutoNum type="arabicPeriod"/>
            </a:pPr>
            <a:r>
              <a:rPr lang="en-US" sz="1200" dirty="0" err="1"/>
              <a:t>YBhg</a:t>
            </a:r>
            <a:r>
              <a:rPr lang="en-US" sz="1200" dirty="0"/>
              <a:t>. Prof. </a:t>
            </a:r>
            <a:r>
              <a:rPr lang="en-US" sz="1200" dirty="0" err="1"/>
              <a:t>Dato</a:t>
            </a:r>
            <a:r>
              <a:rPr lang="en-US" sz="1200" dirty="0"/>
              <a:t> Dr. </a:t>
            </a:r>
            <a:r>
              <a:rPr lang="en-US" sz="1200" dirty="0" err="1"/>
              <a:t>Shamala</a:t>
            </a:r>
            <a:r>
              <a:rPr lang="en-US" sz="1200" dirty="0"/>
              <a:t> </a:t>
            </a:r>
            <a:r>
              <a:rPr lang="en-US" sz="1200" dirty="0" err="1"/>
              <a:t>Subramaniam</a:t>
            </a:r>
            <a:r>
              <a:rPr lang="en-US" sz="1200" dirty="0"/>
              <a:t> (MOM)</a:t>
            </a:r>
          </a:p>
          <a:p>
            <a:pPr marL="228600" indent="-228600">
              <a:buAutoNum type="arabicPeriod"/>
            </a:pPr>
            <a:r>
              <a:rPr lang="en-US" sz="1200" dirty="0" err="1"/>
              <a:t>YBhg</a:t>
            </a:r>
            <a:r>
              <a:rPr lang="en-US" sz="1200" dirty="0"/>
              <a:t>. </a:t>
            </a:r>
            <a:r>
              <a:rPr lang="en-US" sz="1200" dirty="0" err="1"/>
              <a:t>Dato</a:t>
            </a:r>
            <a:r>
              <a:rPr lang="en-US" sz="1200" dirty="0"/>
              <a:t>’ </a:t>
            </a:r>
            <a:r>
              <a:rPr lang="en-US" sz="1200" dirty="0" err="1"/>
              <a:t>Zaiton</a:t>
            </a:r>
            <a:r>
              <a:rPr lang="en-US" sz="1200" dirty="0"/>
              <a:t> Othman (</a:t>
            </a:r>
            <a:r>
              <a:rPr lang="en-US" sz="1200" dirty="0" err="1"/>
              <a:t>bekas</a:t>
            </a:r>
            <a:r>
              <a:rPr lang="en-US" sz="1200" dirty="0"/>
              <a:t> </a:t>
            </a:r>
            <a:r>
              <a:rPr lang="en-US" sz="1200" dirty="0" err="1"/>
              <a:t>olahragawati</a:t>
            </a:r>
            <a:r>
              <a:rPr lang="en-US" sz="1200" dirty="0"/>
              <a:t>)</a:t>
            </a:r>
          </a:p>
          <a:p>
            <a:pPr marL="228600" indent="-228600">
              <a:buAutoNum type="arabicPeriod"/>
            </a:pPr>
            <a:r>
              <a:rPr lang="en-US" sz="1200" dirty="0"/>
              <a:t>Leong </a:t>
            </a:r>
            <a:r>
              <a:rPr lang="en-US" sz="1200" dirty="0" err="1"/>
              <a:t>Mun</a:t>
            </a:r>
            <a:r>
              <a:rPr lang="en-US" sz="1200" dirty="0"/>
              <a:t> Yee (</a:t>
            </a:r>
            <a:r>
              <a:rPr lang="en-US" sz="1200" dirty="0" err="1"/>
              <a:t>atlet</a:t>
            </a:r>
            <a:r>
              <a:rPr lang="en-US" sz="1200" dirty="0"/>
              <a:t> </a:t>
            </a:r>
            <a:r>
              <a:rPr lang="en-US" sz="1200" dirty="0" err="1"/>
              <a:t>negara</a:t>
            </a:r>
            <a:r>
              <a:rPr lang="en-US" sz="1200" dirty="0"/>
              <a:t>)</a:t>
            </a:r>
          </a:p>
          <a:p>
            <a:pPr marL="228600" indent="-228600">
              <a:buAutoNum type="arabicPeriod"/>
            </a:pPr>
            <a:r>
              <a:rPr lang="en-US" sz="1200" dirty="0" err="1"/>
              <a:t>YBhg</a:t>
            </a:r>
            <a:r>
              <a:rPr lang="en-US" sz="1200" dirty="0"/>
              <a:t>. </a:t>
            </a:r>
            <a:r>
              <a:rPr lang="en-US" sz="1200" dirty="0" err="1"/>
              <a:t>Pn</a:t>
            </a:r>
            <a:r>
              <a:rPr lang="en-US" sz="1200" dirty="0"/>
              <a:t> Sri </a:t>
            </a:r>
            <a:r>
              <a:rPr lang="en-US" sz="1200" dirty="0" err="1"/>
              <a:t>Shariffa</a:t>
            </a:r>
            <a:r>
              <a:rPr lang="en-US" sz="1200" dirty="0"/>
              <a:t> Sabrina Syed </a:t>
            </a:r>
            <a:r>
              <a:rPr lang="en-US" sz="1200" dirty="0" err="1"/>
              <a:t>Akil</a:t>
            </a:r>
            <a:r>
              <a:rPr lang="en-US" sz="1200" dirty="0"/>
              <a:t> (WSFFM)</a:t>
            </a:r>
          </a:p>
          <a:p>
            <a:r>
              <a:rPr lang="en-US" sz="1200" dirty="0"/>
              <a:t>5.  </a:t>
            </a:r>
            <a:r>
              <a:rPr lang="en-US" sz="1200" dirty="0" err="1"/>
              <a:t>YBbhg</a:t>
            </a:r>
            <a:r>
              <a:rPr lang="en-US" sz="1200" dirty="0"/>
              <a:t>.</a:t>
            </a:r>
            <a:r>
              <a:rPr lang="en-MY" sz="1200" dirty="0"/>
              <a:t> </a:t>
            </a:r>
            <a:r>
              <a:rPr lang="en-MY" sz="1200" dirty="0" err="1"/>
              <a:t>Datuk</a:t>
            </a:r>
            <a:r>
              <a:rPr lang="en-MY" sz="1200" dirty="0"/>
              <a:t> </a:t>
            </a:r>
            <a:r>
              <a:rPr lang="en-MY" sz="1200" dirty="0" err="1"/>
              <a:t>Wira</a:t>
            </a:r>
            <a:r>
              <a:rPr lang="en-MY" sz="1200" dirty="0"/>
              <a:t> </a:t>
            </a:r>
            <a:r>
              <a:rPr lang="en-MY" sz="1200" dirty="0" err="1"/>
              <a:t>Hajah</a:t>
            </a:r>
            <a:r>
              <a:rPr lang="en-MY" sz="1200" dirty="0"/>
              <a:t> Mas </a:t>
            </a:r>
            <a:r>
              <a:rPr lang="en-MY" sz="1200" dirty="0" err="1"/>
              <a:t>Ermieyati</a:t>
            </a:r>
            <a:r>
              <a:rPr lang="en-MY" sz="1200" dirty="0"/>
              <a:t> </a:t>
            </a:r>
            <a:r>
              <a:rPr lang="en-MY" sz="1200" dirty="0" err="1"/>
              <a:t>bt</a:t>
            </a:r>
            <a:r>
              <a:rPr lang="en-MY" sz="1200" dirty="0"/>
              <a:t> </a:t>
            </a:r>
            <a:r>
              <a:rPr lang="en-MY" sz="1200" dirty="0" err="1"/>
              <a:t>Samsudin</a:t>
            </a:r>
            <a:endParaRPr lang="en-US" sz="1200" dirty="0"/>
          </a:p>
          <a:p>
            <a:r>
              <a:rPr lang="en-US" sz="1200" dirty="0"/>
              <a:t>6.</a:t>
            </a:r>
          </a:p>
          <a:p>
            <a:r>
              <a:rPr lang="en-US" sz="1200" dirty="0"/>
              <a:t>7.</a:t>
            </a:r>
          </a:p>
          <a:p>
            <a:r>
              <a:rPr lang="en-US" sz="1200" dirty="0"/>
              <a:t>8.</a:t>
            </a:r>
          </a:p>
          <a:p>
            <a:r>
              <a:rPr lang="en-US" sz="1200" dirty="0"/>
              <a:t>9.</a:t>
            </a:r>
          </a:p>
          <a:p>
            <a:r>
              <a:rPr lang="en-US" sz="1200" dirty="0"/>
              <a:t>10</a:t>
            </a:r>
          </a:p>
          <a:p>
            <a:endParaRPr lang="en-MY" sz="1200" dirty="0"/>
          </a:p>
        </p:txBody>
      </p:sp>
      <p:sp>
        <p:nvSpPr>
          <p:cNvPr id="1048679" name="Rectangle 58"/>
          <p:cNvSpPr/>
          <p:nvPr/>
        </p:nvSpPr>
        <p:spPr>
          <a:xfrm>
            <a:off x="2970368" y="5238293"/>
            <a:ext cx="1833880" cy="3050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MY" sz="1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MOHON CADANGAN</a:t>
            </a:r>
            <a:endParaRPr lang="en-MY" sz="1400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48680" name="Right Brace 7"/>
          <p:cNvSpPr/>
          <p:nvPr/>
        </p:nvSpPr>
        <p:spPr>
          <a:xfrm>
            <a:off x="2606927" y="5112568"/>
            <a:ext cx="164873" cy="10081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3145740" name="Straight Connector 6"/>
          <p:cNvCxnSpPr>
            <a:cxnSpLocks/>
            <a:stCxn id="1048669" idx="2"/>
            <a:endCxn id="1048674" idx="0"/>
          </p:cNvCxnSpPr>
          <p:nvPr/>
        </p:nvCxnSpPr>
        <p:spPr>
          <a:xfrm>
            <a:off x="4139952" y="2564904"/>
            <a:ext cx="0" cy="292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Title 58"/>
          <p:cNvSpPr txBox="1"/>
          <p:nvPr/>
        </p:nvSpPr>
        <p:spPr>
          <a:xfrm>
            <a:off x="1149796" y="260648"/>
            <a:ext cx="7742684" cy="739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latin typeface="Cambria" pitchFamily="18" charset="0"/>
              </a:rPr>
              <a:t>TERMA RUJUKAN  </a:t>
            </a:r>
          </a:p>
        </p:txBody>
      </p:sp>
      <p:cxnSp>
        <p:nvCxnSpPr>
          <p:cNvPr id="3145741" name="Straight Connector 2"/>
          <p:cNvCxnSpPr>
            <a:cxnSpLocks/>
          </p:cNvCxnSpPr>
          <p:nvPr/>
        </p:nvCxnSpPr>
        <p:spPr>
          <a:xfrm>
            <a:off x="1077788" y="1116033"/>
            <a:ext cx="72386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97193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146" y="313680"/>
            <a:ext cx="948642" cy="739056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82" name="5-Point Star 57"/>
          <p:cNvSpPr/>
          <p:nvPr/>
        </p:nvSpPr>
        <p:spPr>
          <a:xfrm>
            <a:off x="971600" y="1548081"/>
            <a:ext cx="288032" cy="288032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48683" name="Rectangle 58"/>
          <p:cNvSpPr/>
          <p:nvPr/>
        </p:nvSpPr>
        <p:spPr>
          <a:xfrm>
            <a:off x="1445258" y="5292497"/>
            <a:ext cx="6871158" cy="538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1600" dirty="0" err="1">
                <a:latin typeface="Cambria" pitchFamily="18" charset="0"/>
              </a:rPr>
              <a:t>Melakukan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apa-apa</a:t>
            </a:r>
            <a:r>
              <a:rPr lang="en-MY" sz="1600" dirty="0">
                <a:latin typeface="Cambria" pitchFamily="18" charset="0"/>
              </a:rPr>
              <a:t> yang </a:t>
            </a:r>
            <a:r>
              <a:rPr lang="en-MY" sz="1600" dirty="0" err="1">
                <a:latin typeface="Cambria" pitchFamily="18" charset="0"/>
              </a:rPr>
              <a:t>difikirkan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patut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untuk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membolehkan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pelaksanaan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sukan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wanita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dilaksanakan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secara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menyeluruh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berkesan</a:t>
            </a:r>
            <a:r>
              <a:rPr lang="en-MY" sz="1600" dirty="0">
                <a:latin typeface="Cambria" pitchFamily="18" charset="0"/>
              </a:rPr>
              <a:t>. </a:t>
            </a:r>
          </a:p>
        </p:txBody>
      </p:sp>
      <p:sp>
        <p:nvSpPr>
          <p:cNvPr id="1048684" name="Rectangle 59"/>
          <p:cNvSpPr/>
          <p:nvPr/>
        </p:nvSpPr>
        <p:spPr>
          <a:xfrm>
            <a:off x="1403648" y="1404065"/>
            <a:ext cx="6912768" cy="5386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en-MY" sz="1600" dirty="0" err="1">
                <a:latin typeface="Cambria" pitchFamily="18" charset="0"/>
              </a:rPr>
              <a:t>Membuat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syor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kepada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Kerajaan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mengenai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langkah</a:t>
            </a:r>
            <a:r>
              <a:rPr lang="en-MY" sz="1600" dirty="0">
                <a:latin typeface="Cambria" pitchFamily="18" charset="0"/>
              </a:rPr>
              <a:t>, </a:t>
            </a:r>
            <a:r>
              <a:rPr lang="en-MY" sz="1600" dirty="0" err="1">
                <a:latin typeface="Cambria" pitchFamily="18" charset="0"/>
              </a:rPr>
              <a:t>dasar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hala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tuju</a:t>
            </a:r>
            <a:r>
              <a:rPr lang="en-MY" sz="1600" dirty="0">
                <a:latin typeface="Cambria" pitchFamily="18" charset="0"/>
              </a:rPr>
              <a:t> yang </a:t>
            </a:r>
            <a:r>
              <a:rPr lang="en-MY" sz="1600" dirty="0" err="1">
                <a:latin typeface="Cambria" pitchFamily="18" charset="0"/>
              </a:rPr>
              <a:t>patut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diambil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bagi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kemajuan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sukan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wanita</a:t>
            </a:r>
            <a:r>
              <a:rPr lang="en-MY" sz="1600" dirty="0">
                <a:latin typeface="Cambria" pitchFamily="18" charset="0"/>
              </a:rPr>
              <a:t>. </a:t>
            </a:r>
          </a:p>
        </p:txBody>
      </p:sp>
      <p:sp>
        <p:nvSpPr>
          <p:cNvPr id="1048685" name="Rectangle 61"/>
          <p:cNvSpPr/>
          <p:nvPr/>
        </p:nvSpPr>
        <p:spPr>
          <a:xfrm>
            <a:off x="1403648" y="2124145"/>
            <a:ext cx="6924552" cy="538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MY" sz="1600" dirty="0" err="1">
                <a:latin typeface="Cambria" pitchFamily="18" charset="0"/>
              </a:rPr>
              <a:t>Merancang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melaksanakan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tindakan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strategik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dalam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meningkatkan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memperkasakan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penglibatan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wanita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dalam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sukan</a:t>
            </a:r>
            <a:r>
              <a:rPr lang="en-MY" sz="1600" dirty="0">
                <a:latin typeface="Cambria" pitchFamily="18" charset="0"/>
              </a:rPr>
              <a:t>.</a:t>
            </a:r>
          </a:p>
        </p:txBody>
      </p:sp>
      <p:sp>
        <p:nvSpPr>
          <p:cNvPr id="1048686" name="Rectangle 62"/>
          <p:cNvSpPr/>
          <p:nvPr/>
        </p:nvSpPr>
        <p:spPr>
          <a:xfrm>
            <a:off x="1403648" y="2770476"/>
            <a:ext cx="6924552" cy="767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MY" sz="1600" dirty="0" err="1">
                <a:latin typeface="Cambria" pitchFamily="18" charset="0"/>
              </a:rPr>
              <a:t>Merancang</a:t>
            </a:r>
            <a:r>
              <a:rPr lang="en-MY" sz="1600" dirty="0">
                <a:latin typeface="Cambria" pitchFamily="18" charset="0"/>
              </a:rPr>
              <a:t>, </a:t>
            </a:r>
            <a:r>
              <a:rPr lang="en-MY" sz="1600" dirty="0" err="1">
                <a:latin typeface="Cambria" pitchFamily="18" charset="0"/>
              </a:rPr>
              <a:t>melaksana</a:t>
            </a:r>
            <a:r>
              <a:rPr lang="en-MY" sz="1600" dirty="0">
                <a:latin typeface="Cambria" pitchFamily="18" charset="0"/>
              </a:rPr>
              <a:t>, </a:t>
            </a:r>
            <a:r>
              <a:rPr lang="en-MY" sz="1600" dirty="0" err="1">
                <a:latin typeface="Cambria" pitchFamily="18" charset="0"/>
              </a:rPr>
              <a:t>menyelaras</a:t>
            </a:r>
            <a:r>
              <a:rPr lang="en-MY" sz="1600" dirty="0">
                <a:latin typeface="Cambria" pitchFamily="18" charset="0"/>
              </a:rPr>
              <a:t>, </a:t>
            </a:r>
            <a:r>
              <a:rPr lang="en-MY" sz="1600" dirty="0" err="1">
                <a:latin typeface="Cambria" pitchFamily="18" charset="0"/>
              </a:rPr>
              <a:t>menyelia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menilai</a:t>
            </a:r>
            <a:r>
              <a:rPr lang="en-MY" sz="1600" dirty="0">
                <a:latin typeface="Cambria" pitchFamily="18" charset="0"/>
              </a:rPr>
              <a:t> program </a:t>
            </a:r>
            <a:r>
              <a:rPr lang="en-MY" sz="1600" dirty="0" err="1">
                <a:latin typeface="Cambria" pitchFamily="18" charset="0"/>
              </a:rPr>
              <a:t>dan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kegiatan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berkenaan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dengan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sukan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wanita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dari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peringkat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akar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umbi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sehingga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ke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peringkat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antarabangsa</a:t>
            </a:r>
            <a:endParaRPr lang="en-MY" sz="1600" dirty="0">
              <a:latin typeface="Cambria" pitchFamily="18" charset="0"/>
            </a:endParaRPr>
          </a:p>
        </p:txBody>
      </p:sp>
      <p:sp>
        <p:nvSpPr>
          <p:cNvPr id="1048687" name="Rectangle 63"/>
          <p:cNvSpPr/>
          <p:nvPr/>
        </p:nvSpPr>
        <p:spPr>
          <a:xfrm>
            <a:off x="1403648" y="3706580"/>
            <a:ext cx="6924552" cy="767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1600" dirty="0" err="1">
                <a:latin typeface="Cambria" pitchFamily="18" charset="0"/>
              </a:rPr>
              <a:t>Bekerjasama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dengan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entiti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Kerajaan</a:t>
            </a:r>
            <a:r>
              <a:rPr lang="en-MY" sz="1600" dirty="0">
                <a:latin typeface="Cambria" pitchFamily="18" charset="0"/>
              </a:rPr>
              <a:t>, </a:t>
            </a:r>
            <a:r>
              <a:rPr lang="en-MY" sz="1600" dirty="0" err="1">
                <a:latin typeface="Cambria" pitchFamily="18" charset="0"/>
              </a:rPr>
              <a:t>swasta</a:t>
            </a:r>
            <a:r>
              <a:rPr lang="en-MY" sz="1600" dirty="0">
                <a:latin typeface="Cambria" pitchFamily="18" charset="0"/>
              </a:rPr>
              <a:t>, </a:t>
            </a:r>
            <a:r>
              <a:rPr lang="en-MY" sz="1600" dirty="0" err="1">
                <a:latin typeface="Cambria" pitchFamily="18" charset="0"/>
              </a:rPr>
              <a:t>badan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sukan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atau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mana-mana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organisasi</a:t>
            </a:r>
            <a:r>
              <a:rPr lang="en-MY" sz="1600" dirty="0">
                <a:latin typeface="Cambria" pitchFamily="18" charset="0"/>
              </a:rPr>
              <a:t> yang </a:t>
            </a:r>
            <a:r>
              <a:rPr lang="en-MY" sz="1600" dirty="0" err="1">
                <a:latin typeface="Cambria" pitchFamily="18" charset="0"/>
              </a:rPr>
              <a:t>berkaitan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sama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ada</a:t>
            </a:r>
            <a:r>
              <a:rPr lang="en-MY" sz="1600" dirty="0">
                <a:latin typeface="Cambria" pitchFamily="18" charset="0"/>
              </a:rPr>
              <a:t> di </a:t>
            </a:r>
            <a:r>
              <a:rPr lang="en-MY" sz="1600" dirty="0" err="1">
                <a:latin typeface="Cambria" pitchFamily="18" charset="0"/>
              </a:rPr>
              <a:t>dalam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mahupun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luar</a:t>
            </a:r>
            <a:r>
              <a:rPr lang="en-MY" sz="1600" dirty="0">
                <a:latin typeface="Cambria" pitchFamily="18" charset="0"/>
              </a:rPr>
              <a:t> Malaysia.</a:t>
            </a:r>
          </a:p>
        </p:txBody>
      </p:sp>
      <p:sp>
        <p:nvSpPr>
          <p:cNvPr id="1048688" name="Rectangle 64"/>
          <p:cNvSpPr/>
          <p:nvPr/>
        </p:nvSpPr>
        <p:spPr>
          <a:xfrm>
            <a:off x="1403648" y="4305871"/>
            <a:ext cx="6912768" cy="310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1600" dirty="0" err="1">
                <a:latin typeface="Cambria" pitchFamily="18" charset="0"/>
              </a:rPr>
              <a:t>Menjadi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pusat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maklumat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dan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rujukan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bagi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Sukan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Wanita</a:t>
            </a:r>
            <a:r>
              <a:rPr lang="en-MY" sz="1600" dirty="0">
                <a:latin typeface="Cambria" pitchFamily="18" charset="0"/>
              </a:rPr>
              <a:t> di Malaysia. </a:t>
            </a:r>
          </a:p>
        </p:txBody>
      </p:sp>
      <p:sp>
        <p:nvSpPr>
          <p:cNvPr id="1048689" name="Rectangle 65"/>
          <p:cNvSpPr/>
          <p:nvPr/>
        </p:nvSpPr>
        <p:spPr>
          <a:xfrm>
            <a:off x="1415432" y="4783899"/>
            <a:ext cx="6631449" cy="310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1600" dirty="0" err="1">
                <a:latin typeface="Cambria" pitchFamily="18" charset="0"/>
              </a:rPr>
              <a:t>Mengoptimumkan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penyertaan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atlet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bersukan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secara</a:t>
            </a:r>
            <a:r>
              <a:rPr lang="en-MY" sz="1600" dirty="0">
                <a:latin typeface="Cambria" pitchFamily="18" charset="0"/>
              </a:rPr>
              <a:t> </a:t>
            </a:r>
            <a:r>
              <a:rPr lang="en-MY" sz="1600" dirty="0" err="1">
                <a:latin typeface="Cambria" pitchFamily="18" charset="0"/>
              </a:rPr>
              <a:t>menyeluruh</a:t>
            </a:r>
            <a:r>
              <a:rPr lang="en-MY" sz="1600" dirty="0">
                <a:latin typeface="Cambria" pitchFamily="18" charset="0"/>
              </a:rPr>
              <a:t>.</a:t>
            </a:r>
          </a:p>
        </p:txBody>
      </p:sp>
      <p:sp>
        <p:nvSpPr>
          <p:cNvPr id="1048690" name="5-Point Star 67"/>
          <p:cNvSpPr/>
          <p:nvPr/>
        </p:nvSpPr>
        <p:spPr>
          <a:xfrm>
            <a:off x="971600" y="2268161"/>
            <a:ext cx="288032" cy="288032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48691" name="5-Point Star 68"/>
          <p:cNvSpPr/>
          <p:nvPr/>
        </p:nvSpPr>
        <p:spPr>
          <a:xfrm>
            <a:off x="971600" y="2916233"/>
            <a:ext cx="288032" cy="288032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48692" name="5-Point Star 69"/>
          <p:cNvSpPr/>
          <p:nvPr/>
        </p:nvSpPr>
        <p:spPr>
          <a:xfrm>
            <a:off x="971600" y="3780329"/>
            <a:ext cx="288032" cy="288032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48693" name="5-Point Star 70"/>
          <p:cNvSpPr/>
          <p:nvPr/>
        </p:nvSpPr>
        <p:spPr>
          <a:xfrm>
            <a:off x="971600" y="4356393"/>
            <a:ext cx="288032" cy="288032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48694" name="5-Point Star 71"/>
          <p:cNvSpPr/>
          <p:nvPr/>
        </p:nvSpPr>
        <p:spPr>
          <a:xfrm>
            <a:off x="971600" y="4860449"/>
            <a:ext cx="288032" cy="288032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48695" name="5-Point Star 72"/>
          <p:cNvSpPr/>
          <p:nvPr/>
        </p:nvSpPr>
        <p:spPr>
          <a:xfrm>
            <a:off x="971600" y="5436513"/>
            <a:ext cx="288032" cy="288032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ustom 43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0C0C0C"/>
      </a:accent1>
      <a:accent2>
        <a:srgbClr val="932313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EA7666"/>
      </a:hlink>
      <a:folHlink>
        <a:srgbClr val="AD4C11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841</Words>
  <Application>Microsoft Office PowerPoint</Application>
  <PresentationFormat>On-screen Show (4:3)</PresentationFormat>
  <Paragraphs>158</Paragraphs>
  <Slides>11</Slides>
  <Notes>0</Notes>
  <HiddenSlides>5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Cambria</vt:lpstr>
      <vt:lpstr>Wingdings</vt:lpstr>
      <vt:lpstr>Essential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punitha</dc:creator>
  <cp:lastModifiedBy>Muhammad Ridzuan b. Mohd Rohani</cp:lastModifiedBy>
  <cp:revision>3</cp:revision>
  <dcterms:created xsi:type="dcterms:W3CDTF">2019-07-22T15:15:54Z</dcterms:created>
  <dcterms:modified xsi:type="dcterms:W3CDTF">2019-11-19T07:50:07Z</dcterms:modified>
</cp:coreProperties>
</file>